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12" r:id="rId2"/>
    <p:sldMasterId id="2147484157" r:id="rId3"/>
  </p:sldMasterIdLst>
  <p:notesMasterIdLst>
    <p:notesMasterId r:id="rId15"/>
  </p:notesMasterIdLst>
  <p:handoutMasterIdLst>
    <p:handoutMasterId r:id="rId16"/>
  </p:handoutMasterIdLst>
  <p:sldIdLst>
    <p:sldId id="1700" r:id="rId4"/>
    <p:sldId id="1703" r:id="rId5"/>
    <p:sldId id="1704" r:id="rId6"/>
    <p:sldId id="1707" r:id="rId7"/>
    <p:sldId id="1708" r:id="rId8"/>
    <p:sldId id="1705" r:id="rId9"/>
    <p:sldId id="1706" r:id="rId10"/>
    <p:sldId id="1649" r:id="rId11"/>
    <p:sldId id="904" r:id="rId12"/>
    <p:sldId id="1666" r:id="rId13"/>
    <p:sldId id="1665" r:id="rId14"/>
  </p:sldIdLst>
  <p:sldSz cx="9144000" cy="6858000" type="screen4x3"/>
  <p:notesSz cx="67945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98B2"/>
    <a:srgbClr val="00729A"/>
    <a:srgbClr val="FFFF3B"/>
    <a:srgbClr val="FFFF65"/>
    <a:srgbClr val="2D00EA"/>
    <a:srgbClr val="6FF990"/>
    <a:srgbClr val="8BC2DD"/>
    <a:srgbClr val="7EEA9F"/>
    <a:srgbClr val="CCFF33"/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933" autoAdjust="0"/>
    <p:restoredTop sz="95688" autoAdjust="0"/>
  </p:normalViewPr>
  <p:slideViewPr>
    <p:cSldViewPr>
      <p:cViewPr varScale="1">
        <p:scale>
          <a:sx n="107" d="100"/>
          <a:sy n="107" d="100"/>
        </p:scale>
        <p:origin x="-2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96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1.0802469135802482E-2"/>
                  <c:y val="2.952029520295202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8%</a:t>
                    </a:r>
                    <a:endParaRPr lang="ru-RU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117.1</c:v>
                </c:pt>
                <c:pt idx="1">
                  <c:v>356.2</c:v>
                </c:pt>
                <c:pt idx="2">
                  <c:v>2000.4</c:v>
                </c:pt>
                <c:pt idx="3">
                  <c:v>224.3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8.1953145196364277E-2"/>
          <c:y val="9.1802017336106476E-2"/>
          <c:w val="0.89841269841269644"/>
          <c:h val="0.537170263788968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3911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rgbClr val="FFFF00"/>
              </a:solidFill>
              <a:ln w="13911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CC00FF"/>
              </a:solidFill>
              <a:ln w="13911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CC00"/>
              </a:solidFill>
              <a:ln w="13911">
                <a:solidFill>
                  <a:schemeClr val="tx1"/>
                </a:solidFill>
                <a:prstDash val="solid"/>
              </a:ln>
            </c:spPr>
          </c:dPt>
          <c:dLbls>
            <c:delete val="1"/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Финансовая помощь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753404</c:v>
                </c:pt>
                <c:pt idx="1">
                  <c:v>177201</c:v>
                </c:pt>
                <c:pt idx="2" formatCode="#,##0.00">
                  <c:v>2697083.7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3911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chemeClr val="accent1"/>
              </a:solidFill>
              <a:ln w="13911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3911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4360">
                <a:noFill/>
              </a:ln>
            </c:spPr>
            <c:txPr>
              <a:bodyPr/>
              <a:lstStyle/>
              <a:p>
                <a:pPr>
                  <a:defRPr sz="12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Финансовая помощь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</c:pie3DChart>
      <c:spPr>
        <a:noFill/>
        <a:ln w="25478">
          <a:noFill/>
        </a:ln>
      </c:spPr>
    </c:plotArea>
    <c:legend>
      <c:legendPos val="r"/>
      <c:layout>
        <c:manualLayout>
          <c:xMode val="edge"/>
          <c:yMode val="edge"/>
          <c:x val="0"/>
          <c:y val="0.65092955845576583"/>
          <c:w val="0.93579986990389008"/>
          <c:h val="0.29268296559550944"/>
        </c:manualLayout>
      </c:layout>
      <c:spPr>
        <a:noFill/>
        <a:ln w="3478">
          <a:noFill/>
          <a:prstDash val="solid"/>
        </a:ln>
      </c:spPr>
      <c:txPr>
        <a:bodyPr/>
        <a:lstStyle/>
        <a:p>
          <a:pPr>
            <a:defRPr sz="181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97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4.3328193477553428E-2"/>
          <c:y val="0.16094138419825216"/>
          <c:w val="0.89841269841269478"/>
          <c:h val="0.537170263788968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3911">
              <a:solidFill>
                <a:schemeClr val="tx1"/>
              </a:solidFill>
              <a:prstDash val="solid"/>
            </a:ln>
          </c:spPr>
          <c:explosion val="32"/>
          <c:dPt>
            <c:idx val="0"/>
            <c:explosion val="4"/>
            <c:spPr>
              <a:solidFill>
                <a:srgbClr val="FFFF00"/>
              </a:solidFill>
              <a:ln w="13911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CC00FF"/>
              </a:solidFill>
              <a:ln w="13911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CC00"/>
              </a:solidFill>
              <a:ln w="13911">
                <a:solidFill>
                  <a:schemeClr val="tx1"/>
                </a:solidFill>
                <a:prstDash val="solid"/>
              </a:ln>
            </c:spPr>
          </c:dPt>
          <c:dPt>
            <c:idx val="5"/>
            <c:spPr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36,8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32,8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4,4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2,5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5,4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numFmt formatCode="0.0%" sourceLinked="0"/>
            <c:showPercent val="1"/>
          </c:dLbls>
          <c:cat>
            <c:strRef>
              <c:f>Sheet1!$B$1:$M$1</c:f>
              <c:strCache>
                <c:ptCount val="8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 </c:v>
                </c:pt>
                <c:pt idx="3">
                  <c:v>Государственная пошлина </c:v>
                </c:pt>
                <c:pt idx="4">
                  <c:v>Патенты</c:v>
                </c:pt>
                <c:pt idx="5">
                  <c:v>Единый налог на вмененный доход</c:v>
                </c:pt>
                <c:pt idx="6">
                  <c:v>Единый сельскохозяйственный нагол</c:v>
                </c:pt>
                <c:pt idx="7">
                  <c:v>Акцизы</c:v>
                </c:pt>
              </c:strCache>
            </c:strRef>
          </c:cat>
          <c:val>
            <c:numRef>
              <c:f>Sheet1!$B$2:$M$2</c:f>
              <c:numCache>
                <c:formatCode>#,##0</c:formatCode>
                <c:ptCount val="12"/>
                <c:pt idx="0">
                  <c:v>348668</c:v>
                </c:pt>
                <c:pt idx="1">
                  <c:v>310198</c:v>
                </c:pt>
                <c:pt idx="2" formatCode="#,##0.00">
                  <c:v>41244</c:v>
                </c:pt>
                <c:pt idx="3" formatCode="General">
                  <c:v>35265</c:v>
                </c:pt>
                <c:pt idx="4" formatCode="General">
                  <c:v>23260</c:v>
                </c:pt>
                <c:pt idx="5" formatCode="General">
                  <c:v>39711</c:v>
                </c:pt>
                <c:pt idx="6" formatCode="General">
                  <c:v>3075</c:v>
                </c:pt>
                <c:pt idx="7" formatCode="General">
                  <c:v>11740</c:v>
                </c:pt>
              </c:numCache>
            </c:numRef>
          </c:val>
        </c:ser>
        <c:dLbls>
          <c:showPercent val="1"/>
        </c:dLbls>
      </c:pie3DChart>
      <c:spPr>
        <a:noFill/>
        <a:ln w="25478">
          <a:noFill/>
        </a:ln>
      </c:spPr>
    </c:plotArea>
    <c:legend>
      <c:legendPos val="r"/>
      <c:layout>
        <c:manualLayout>
          <c:xMode val="edge"/>
          <c:yMode val="edge"/>
          <c:x val="6.1799922750096587E-3"/>
          <c:y val="0.65381025281462812"/>
          <c:w val="0.93579986990389052"/>
          <c:h val="0.29268296559550966"/>
        </c:manualLayout>
      </c:layout>
      <c:spPr>
        <a:noFill/>
        <a:ln w="3478">
          <a:noFill/>
          <a:prstDash val="solid"/>
        </a:ln>
      </c:spPr>
      <c:txPr>
        <a:bodyPr/>
        <a:lstStyle/>
        <a:p>
          <a:pPr algn="just">
            <a:defRPr sz="181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97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42"/>
      <c:depthPercent val="110"/>
      <c:rAngAx val="1"/>
    </c:view3D>
    <c:plotArea>
      <c:layout>
        <c:manualLayout>
          <c:layoutTarget val="inner"/>
          <c:xMode val="edge"/>
          <c:yMode val="edge"/>
          <c:x val="8.2686416277603869E-2"/>
          <c:y val="0.13808629058449984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34"/>
          <c:dPt>
            <c:idx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1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2"/>
            <c:spPr>
              <a:solidFill>
                <a:srgbClr val="FF33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0513609630239"/>
                  <c:y val="-0.1026597093591456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050763207671707E-2"/>
                  <c:y val="-0.16664188799397403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8187766682795937E-2"/>
                  <c:y val="8.502854058190572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259347644393605E-2"/>
                  <c:y val="-2.02058644259348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0549344202163055E-2"/>
                  <c:y val="-3.55127813460713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596005806539272E-2"/>
                  <c:y val="-6.96899242625348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5649056437777763E-2"/>
                  <c:y val="-0.112873033339611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Sheet1!$B$1:$N$2</c:f>
              <c:multiLvlStrCache>
                <c:ptCount val="12"/>
                <c:lvl>
                  <c:pt idx="0">
                    <c:v>1 024,3</c:v>
                  </c:pt>
                  <c:pt idx="1">
                    <c:v>1 935,5</c:v>
                  </c:pt>
                  <c:pt idx="2">
                    <c:v>144,6</c:v>
                  </c:pt>
                  <c:pt idx="3">
                    <c:v>149,5</c:v>
                  </c:pt>
                  <c:pt idx="4">
                    <c:v>184,1</c:v>
                  </c:pt>
                  <c:pt idx="6">
                    <c:v>132,6</c:v>
                  </c:pt>
                  <c:pt idx="7">
                    <c:v>23,9</c:v>
                  </c:pt>
                  <c:pt idx="8">
                    <c:v>123,0</c:v>
                  </c:pt>
                  <c:pt idx="9">
                    <c:v>7,2</c:v>
                  </c:pt>
                  <c:pt idx="10">
                    <c:v>25,3</c:v>
                  </c:pt>
                  <c:pt idx="11">
                    <c:v>0,5</c:v>
                  </c:pt>
                </c:lvl>
                <c:lvl>
                  <c:pt idx="0">
                    <c:v>Соцполитика -</c:v>
                  </c:pt>
                  <c:pt idx="1">
                    <c:v>Образование -</c:v>
                  </c:pt>
                  <c:pt idx="2">
                    <c:v>Национальная экономика - </c:v>
                  </c:pt>
                  <c:pt idx="3">
                    <c:v>Здравоохранение - </c:v>
                  </c:pt>
                  <c:pt idx="4">
                    <c:v>Общегосударственные вопросы -                </c:v>
                  </c:pt>
                  <c:pt idx="6">
                    <c:v>Жилищно-коммунальное хозяйство -           </c:v>
                  </c:pt>
                  <c:pt idx="7">
                    <c:v>Обслуживание мун.долга - </c:v>
                  </c:pt>
                  <c:pt idx="8">
                    <c:v>Культура, кинематография -                             </c:v>
                  </c:pt>
                  <c:pt idx="9">
                    <c:v>Физкультура и спорт - </c:v>
                  </c:pt>
                  <c:pt idx="10">
                    <c:v>Нацбезопасность, правоохранит. деятельность,  - </c:v>
                  </c:pt>
                  <c:pt idx="11">
                    <c:v>Средства массовой информации -       </c:v>
                  </c:pt>
                </c:lvl>
              </c:multiLvlStrCache>
            </c:multiLvlStrRef>
          </c:cat>
          <c:val>
            <c:numRef>
              <c:f>Sheet1!$B$2:$N$2</c:f>
              <c:numCache>
                <c:formatCode>#,##0.0</c:formatCode>
                <c:ptCount val="13"/>
                <c:pt idx="0">
                  <c:v>1024.3</c:v>
                </c:pt>
                <c:pt idx="1">
                  <c:v>1935.5</c:v>
                </c:pt>
                <c:pt idx="2">
                  <c:v>144.6</c:v>
                </c:pt>
                <c:pt idx="3">
                  <c:v>149.5</c:v>
                </c:pt>
                <c:pt idx="4">
                  <c:v>184.1</c:v>
                </c:pt>
                <c:pt idx="6">
                  <c:v>132.6</c:v>
                </c:pt>
                <c:pt idx="7">
                  <c:v>23.9</c:v>
                </c:pt>
                <c:pt idx="8">
                  <c:v>123</c:v>
                </c:pt>
                <c:pt idx="9">
                  <c:v>7.2</c:v>
                </c:pt>
                <c:pt idx="10">
                  <c:v>25.3</c:v>
                </c:pt>
                <c:pt idx="11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1"/>
            <c:spPr>
              <a:solidFill>
                <a:srgbClr val="00FF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2"/>
            <c:spPr>
              <a:solidFill>
                <a:srgbClr val="0000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Sheet1!$B$1:$N$2</c:f>
              <c:multiLvlStrCache>
                <c:ptCount val="12"/>
                <c:lvl>
                  <c:pt idx="0">
                    <c:v>1 024,3</c:v>
                  </c:pt>
                  <c:pt idx="1">
                    <c:v>1 935,5</c:v>
                  </c:pt>
                  <c:pt idx="2">
                    <c:v>144,6</c:v>
                  </c:pt>
                  <c:pt idx="3">
                    <c:v>149,5</c:v>
                  </c:pt>
                  <c:pt idx="4">
                    <c:v>184,1</c:v>
                  </c:pt>
                  <c:pt idx="6">
                    <c:v>132,6</c:v>
                  </c:pt>
                  <c:pt idx="7">
                    <c:v>23,9</c:v>
                  </c:pt>
                  <c:pt idx="8">
                    <c:v>123,0</c:v>
                  </c:pt>
                  <c:pt idx="9">
                    <c:v>7,2</c:v>
                  </c:pt>
                  <c:pt idx="10">
                    <c:v>25,3</c:v>
                  </c:pt>
                  <c:pt idx="11">
                    <c:v>0,5</c:v>
                  </c:pt>
                </c:lvl>
                <c:lvl>
                  <c:pt idx="0">
                    <c:v>Соцполитика -</c:v>
                  </c:pt>
                  <c:pt idx="1">
                    <c:v>Образование -</c:v>
                  </c:pt>
                  <c:pt idx="2">
                    <c:v>Национальная экономика - </c:v>
                  </c:pt>
                  <c:pt idx="3">
                    <c:v>Здравоохранение - </c:v>
                  </c:pt>
                  <c:pt idx="4">
                    <c:v>Общегосударственные вопросы -                </c:v>
                  </c:pt>
                  <c:pt idx="6">
                    <c:v>Жилищно-коммунальное хозяйство -           </c:v>
                  </c:pt>
                  <c:pt idx="7">
                    <c:v>Обслуживание мун.долга - </c:v>
                  </c:pt>
                  <c:pt idx="8">
                    <c:v>Культура, кинематография -                             </c:v>
                  </c:pt>
                  <c:pt idx="9">
                    <c:v>Физкультура и спорт - </c:v>
                  </c:pt>
                  <c:pt idx="10">
                    <c:v>Нацбезопасность, правоохранит. деятельность,  - </c:v>
                  </c:pt>
                  <c:pt idx="11">
                    <c:v>Средства массовой информации -       </c:v>
                  </c:pt>
                </c:lvl>
              </c:multiLvlStrCache>
            </c:multiLvlStrRef>
          </c:cat>
          <c:val>
            <c:numRef>
              <c:f>Sheet1!$B$3:$N$3</c:f>
              <c:numCache>
                <c:formatCode>#,##0.00</c:formatCode>
                <c:ptCount val="13"/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egendEntry>
        <c:idx val="5"/>
        <c:delete val="1"/>
      </c:legendEntry>
      <c:legendEntry>
        <c:idx val="12"/>
        <c:delete val="1"/>
      </c:legendEntry>
      <c:layout>
        <c:manualLayout>
          <c:xMode val="edge"/>
          <c:yMode val="edge"/>
          <c:x val="0.58034180101352195"/>
          <c:y val="2.5897111535911933E-2"/>
          <c:w val="0.41514670303085027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Доходы от использования имущества, находящегося в муниципальной собственности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97,9</a:t>
          </a:r>
        </a:p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pPr algn="ctr"/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pPr algn="ctr"/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348,7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Земельный </a:t>
          </a:r>
          <a:r>
            <a:rPr lang="ru-RU" sz="1400" dirty="0" smtClean="0">
              <a:latin typeface="+mj-lt"/>
            </a:rPr>
            <a:t> налог 310,2</a:t>
          </a:r>
          <a:endParaRPr lang="ru-RU" sz="1400" dirty="0" smtClean="0">
            <a:latin typeface="+mj-lt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Налог на имущество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41,2</a:t>
          </a: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Финансовая помощь из областного бюджета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2 698,0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280,8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6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6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6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6" custLinFactNeighborY="-209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6" custLinFactNeighborX="-578" custLinFactNeighborY="-98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6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6" custLinFactNeighborX="1887" custLinFactNeighborY="15421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09730E87-E9B7-4CFC-84B9-21945B9714D0}" type="presOf" srcId="{68068276-3353-4C66-B853-CC5F797C3845}" destId="{1331ED41-3DD3-4EE3-8258-251B37A8AA34}" srcOrd="0" destOrd="0" presId="urn:microsoft.com/office/officeart/2005/8/layout/vList4#1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F155B368-109D-4648-AF15-1E390A2B3D84}" type="presOf" srcId="{68068276-3353-4C66-B853-CC5F797C3845}" destId="{55312841-41DD-44DE-9A9C-3DB5A027B561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DAC31B14-23EF-4E84-81C3-7B335CF2D885}" type="presParOf" srcId="{B17E2703-ED7C-40C1-AA5F-205C0BB9EA84}" destId="{72FA62D0-0599-45E8-836F-576228845A69}" srcOrd="0" destOrd="0" presId="urn:microsoft.com/office/officeart/2005/8/layout/vList4#1"/>
    <dgm:cxn modelId="{987BF295-24B1-4D16-BC63-C24562B1EE51}" type="presParOf" srcId="{72FA62D0-0599-45E8-836F-576228845A69}" destId="{1331ED41-3DD3-4EE3-8258-251B37A8AA34}" srcOrd="0" destOrd="0" presId="urn:microsoft.com/office/officeart/2005/8/layout/vList4#1"/>
    <dgm:cxn modelId="{49CE0BEF-A000-4E83-A739-AF895E494556}" type="presParOf" srcId="{72FA62D0-0599-45E8-836F-576228845A69}" destId="{8742C5EE-2DD0-46E4-AB75-87A4D25F8D62}" srcOrd="1" destOrd="0" presId="urn:microsoft.com/office/officeart/2005/8/layout/vList4#1"/>
    <dgm:cxn modelId="{43C82D34-60F1-4577-961C-24393F834EAE}" type="presParOf" srcId="{72FA62D0-0599-45E8-836F-576228845A69}" destId="{55312841-41DD-44DE-9A9C-3DB5A027B561}" srcOrd="2" destOrd="0" presId="urn:microsoft.com/office/officeart/2005/8/layout/vList4#1"/>
    <dgm:cxn modelId="{FF676E39-1B01-443B-8C5E-DCCF9B6C4335}" type="presParOf" srcId="{B17E2703-ED7C-40C1-AA5F-205C0BB9EA84}" destId="{F66298ED-D5A6-459E-9653-B88A0D7DE72D}" srcOrd="1" destOrd="0" presId="urn:microsoft.com/office/officeart/2005/8/layout/vList4#1"/>
    <dgm:cxn modelId="{0F2D3CDF-BB8C-4D2C-82D0-A4CE2C52482E}" type="presParOf" srcId="{B17E2703-ED7C-40C1-AA5F-205C0BB9EA84}" destId="{94272FED-D994-4743-844C-5070BB732343}" srcOrd="2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3" destOrd="0" presId="urn:microsoft.com/office/officeart/2005/8/layout/vList4#1"/>
    <dgm:cxn modelId="{66B47C61-D57C-4020-B6F3-10AEFE7D061C}" type="presParOf" srcId="{B17E2703-ED7C-40C1-AA5F-205C0BB9EA84}" destId="{4C4B47A0-B25E-4991-B2ED-6AC55F32B923}" srcOrd="4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5" destOrd="0" presId="urn:microsoft.com/office/officeart/2005/8/layout/vList4#1"/>
    <dgm:cxn modelId="{5C489E28-BD43-4104-A813-D01F0010391F}" type="presParOf" srcId="{B17E2703-ED7C-40C1-AA5F-205C0BB9EA84}" destId="{931DB2C6-6A18-4320-B852-C2613EDB2FA8}" srcOrd="6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7" destOrd="0" presId="urn:microsoft.com/office/officeart/2005/8/layout/vList4#1"/>
    <dgm:cxn modelId="{6C590537-C3EF-41FA-A5F0-586A139CEC69}" type="presParOf" srcId="{B17E2703-ED7C-40C1-AA5F-205C0BB9EA84}" destId="{7D4D5190-7A99-4EE3-BF13-894BFF6BFA1A}" srcOrd="8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9" destOrd="0" presId="urn:microsoft.com/office/officeart/2005/8/layout/vList4#1"/>
    <dgm:cxn modelId="{624A1172-48B4-48E8-A4FE-59ACBE313765}" type="presParOf" srcId="{B17E2703-ED7C-40C1-AA5F-205C0BB9EA84}" destId="{8A66E07E-A0AF-47B7-92C7-CC6CC7F443E5}" srcOrd="10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1024,3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1935,5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Здравоохранение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149,5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132,7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Дорожный фонд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139,5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123,0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246,1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7" custScaleY="130245" custLinFactNeighborX="-1961" custLinFactNeighborY="2252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7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7" custScaleY="85848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7"/>
      <dgm:spPr>
        <a:blipFill rotWithShape="0">
          <a:blip xmlns:r="http://schemas.openxmlformats.org/officeDocument/2006/relationships" r:embed="rId6">
            <a:lum bright="-8000" contrast="35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E0166-00E2-489A-9649-2D95C675DA79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4E36AA07-D762-475C-9AC8-6D3202CA6425}" type="presOf" srcId="{0B9B2A67-3308-4738-A989-277DB42E2389}" destId="{6DB89233-6C18-422C-8D76-B2F98DAF26EC}" srcOrd="1" destOrd="0" presId="urn:microsoft.com/office/officeart/2005/8/layout/vList4#2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E7E074C1-1B9F-4D6D-8A0B-1E430FF73CF8}" type="presOf" srcId="{C97DEE32-CB06-4791-BCBA-64AB4E8F81A7}" destId="{3EACFEE0-BEE7-4E7A-8CB3-5254697BDBB8}" srcOrd="1" destOrd="0" presId="urn:microsoft.com/office/officeart/2005/8/layout/vList4#2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9B9EB67-C25C-4875-8894-79CA374BE811}" type="presOf" srcId="{8061A499-68BB-4517-AEA3-079F9BE298A5}" destId="{681E65EC-7E48-44FF-9933-C4F2C62D5FC2}" srcOrd="0" destOrd="0" presId="urn:microsoft.com/office/officeart/2005/8/layout/vList4#2"/>
    <dgm:cxn modelId="{21454FFC-BC00-450F-B4D8-D45E1D6BD594}" type="presOf" srcId="{0B9B2A67-3308-4738-A989-277DB42E2389}" destId="{3AE17446-860D-4EED-9858-81EAAEE74108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6" destOrd="0" parTransId="{F346383C-8891-40C0-90C8-ECC53B07E9E8}" sibTransId="{6560EDE6-CC5A-4C9D-8A2C-2654E990D14A}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7E784635-465F-44E3-AA2F-8658038E040B}" type="presOf" srcId="{8061A499-68BB-4517-AEA3-079F9BE298A5}" destId="{15C59F69-595E-4B67-B539-081BDD40D04C}" srcOrd="1" destOrd="0" presId="urn:microsoft.com/office/officeart/2005/8/layout/vList4#2"/>
    <dgm:cxn modelId="{03852EAC-F1D0-4622-9B39-F30E34CD8553}" type="presOf" srcId="{C97DEE32-CB06-4791-BCBA-64AB4E8F81A7}" destId="{D4719953-BCF8-4147-BA01-5072633CA648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48BB1877-EA4F-4BCC-8FE4-EE228478E21B}" type="presParOf" srcId="{B17E2703-ED7C-40C1-AA5F-205C0BB9EA84}" destId="{4C4B47A0-B25E-4991-B2ED-6AC55F32B923}" srcOrd="4" destOrd="0" presId="urn:microsoft.com/office/officeart/2005/8/layout/vList4#2"/>
    <dgm:cxn modelId="{9748ACEC-FB75-41A1-AE5E-8F6C0663A6AC}" type="presParOf" srcId="{4C4B47A0-B25E-4991-B2ED-6AC55F32B923}" destId="{D4719953-BCF8-4147-BA01-5072633CA648}" srcOrd="0" destOrd="0" presId="urn:microsoft.com/office/officeart/2005/8/layout/vList4#2"/>
    <dgm:cxn modelId="{37891C92-27E0-438A-B020-02E472041BA2}" type="presParOf" srcId="{4C4B47A0-B25E-4991-B2ED-6AC55F32B923}" destId="{10414709-A3FF-419B-8BA0-6B96893FDF2B}" srcOrd="1" destOrd="0" presId="urn:microsoft.com/office/officeart/2005/8/layout/vList4#2"/>
    <dgm:cxn modelId="{D802EE6F-DB9D-43FA-BF69-D377F4EC1255}" type="presParOf" srcId="{4C4B47A0-B25E-4991-B2ED-6AC55F32B923}" destId="{3EACFEE0-BEE7-4E7A-8CB3-5254697BDBB8}" srcOrd="2" destOrd="0" presId="urn:microsoft.com/office/officeart/2005/8/layout/vList4#2"/>
    <dgm:cxn modelId="{76ED1AEE-E1A7-49B4-94D8-1D960D0DD88E}" type="presParOf" srcId="{B17E2703-ED7C-40C1-AA5F-205C0BB9EA84}" destId="{10A85B69-F88F-4A3C-900B-DFE86B169A12}" srcOrd="5" destOrd="0" presId="urn:microsoft.com/office/officeart/2005/8/layout/vList4#2"/>
    <dgm:cxn modelId="{D8198283-C277-4BD1-A1DF-57447762AE22}" type="presParOf" srcId="{B17E2703-ED7C-40C1-AA5F-205C0BB9EA84}" destId="{931DB2C6-6A18-4320-B852-C2613EDB2FA8}" srcOrd="6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7" destOrd="0" presId="urn:microsoft.com/office/officeart/2005/8/layout/vList4#2"/>
    <dgm:cxn modelId="{4F9D7AC6-67F5-4386-B71D-72A976BA63F7}" type="presParOf" srcId="{B17E2703-ED7C-40C1-AA5F-205C0BB9EA84}" destId="{7D4D5190-7A99-4EE3-BF13-894BFF6BFA1A}" srcOrd="8" destOrd="0" presId="urn:microsoft.com/office/officeart/2005/8/layout/vList4#2"/>
    <dgm:cxn modelId="{213AF165-D7FF-4525-9E5E-A902865A78D5}" type="presParOf" srcId="{7D4D5190-7A99-4EE3-BF13-894BFF6BFA1A}" destId="{681E65EC-7E48-44FF-9933-C4F2C62D5FC2}" srcOrd="0" destOrd="0" presId="urn:microsoft.com/office/officeart/2005/8/layout/vList4#2"/>
    <dgm:cxn modelId="{CEAF7813-4906-40DB-92F8-CF45DB57FD47}" type="presParOf" srcId="{7D4D5190-7A99-4EE3-BF13-894BFF6BFA1A}" destId="{7DE197FE-AADA-44C3-8B2B-CF16D12E116A}" srcOrd="1" destOrd="0" presId="urn:microsoft.com/office/officeart/2005/8/layout/vList4#2"/>
    <dgm:cxn modelId="{0B66F380-67CD-4ADC-B19A-AC356E0C9018}" type="presParOf" srcId="{7D4D5190-7A99-4EE3-BF13-894BFF6BFA1A}" destId="{15C59F69-595E-4B67-B539-081BDD40D04C}" srcOrd="2" destOrd="0" presId="urn:microsoft.com/office/officeart/2005/8/layout/vList4#2"/>
    <dgm:cxn modelId="{D340860F-C177-48C8-872B-F4F42794D59B}" type="presParOf" srcId="{B17E2703-ED7C-40C1-AA5F-205C0BB9EA84}" destId="{6AFA3499-CF7C-4437-BB77-60DAFC4E26ED}" srcOrd="9" destOrd="0" presId="urn:microsoft.com/office/officeart/2005/8/layout/vList4#2"/>
    <dgm:cxn modelId="{F62E712F-24F8-4B54-B0FB-C0CC211E2282}" type="presParOf" srcId="{B17E2703-ED7C-40C1-AA5F-205C0BB9EA84}" destId="{8A66E07E-A0AF-47B7-92C7-CC6CC7F443E5}" srcOrd="10" destOrd="0" presId="urn:microsoft.com/office/officeart/2005/8/layout/vList4#2"/>
    <dgm:cxn modelId="{1D705AC7-0339-460C-842E-4133D6A47FA9}" type="presParOf" srcId="{8A66E07E-A0AF-47B7-92C7-CC6CC7F443E5}" destId="{3AE17446-860D-4EED-9858-81EAAEE74108}" srcOrd="0" destOrd="0" presId="urn:microsoft.com/office/officeart/2005/8/layout/vList4#2"/>
    <dgm:cxn modelId="{937E3551-60F2-4C3F-B7B9-C8C0949AF8EC}" type="presParOf" srcId="{8A66E07E-A0AF-47B7-92C7-CC6CC7F443E5}" destId="{59208E79-B8A7-477C-B741-F3EAF6407C81}" srcOrd="1" destOrd="0" presId="urn:microsoft.com/office/officeart/2005/8/layout/vList4#2"/>
    <dgm:cxn modelId="{46DE235B-797B-4C17-85BE-BFE91377BED5}" type="presParOf" srcId="{8A66E07E-A0AF-47B7-92C7-CC6CC7F443E5}" destId="{6DB89233-6C18-422C-8D76-B2F98DAF26EC}" srcOrd="2" destOrd="0" presId="urn:microsoft.com/office/officeart/2005/8/layout/vList4#2"/>
    <dgm:cxn modelId="{F011B65D-F23D-4DA4-9B6D-262012EE251F}" type="presParOf" srcId="{B17E2703-ED7C-40C1-AA5F-205C0BB9EA84}" destId="{EBCE0166-00E2-489A-9649-2D95C675DA79}" srcOrd="11" destOrd="0" presId="urn:microsoft.com/office/officeart/2005/8/layout/vList4#2"/>
    <dgm:cxn modelId="{14433620-87E3-4827-9195-D24F6FBFD010}" type="presParOf" srcId="{B17E2703-ED7C-40C1-AA5F-205C0BB9EA84}" destId="{E9C9C0DB-7628-4918-95C6-35F53D811906}" srcOrd="12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4C543F-D735-47AB-85D1-F9ABB6277E9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1D7B7B-6D29-4880-B903-35AD6EDF7E7A}">
      <dgm:prSet phldrT="[Текст]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Социальная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сфера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</a:rPr>
            <a:t>(86,4%)</a:t>
          </a:r>
          <a:endParaRPr lang="ru-RU" dirty="0">
            <a:solidFill>
              <a:schemeClr val="tx1"/>
            </a:solidFill>
          </a:endParaRPr>
        </a:p>
      </dgm:t>
    </dgm:pt>
    <dgm:pt modelId="{288F3E99-8B39-413B-83D5-F28EC4D41807}" type="parTrans" cxnId="{CCF744E0-6EC7-40E5-9AA3-DE37D00AE4D3}">
      <dgm:prSet/>
      <dgm:spPr/>
      <dgm:t>
        <a:bodyPr/>
        <a:lstStyle/>
        <a:p>
          <a:endParaRPr lang="ru-RU"/>
        </a:p>
      </dgm:t>
    </dgm:pt>
    <dgm:pt modelId="{9E207133-2BCE-4FE8-8E18-8F36123782B4}" type="sibTrans" cxnId="{CCF744E0-6EC7-40E5-9AA3-DE37D00AE4D3}">
      <dgm:prSet/>
      <dgm:spPr/>
      <dgm:t>
        <a:bodyPr/>
        <a:lstStyle/>
        <a:p>
          <a:endParaRPr lang="ru-RU"/>
        </a:p>
      </dgm:t>
    </dgm:pt>
    <dgm:pt modelId="{3DA62A9B-D3B2-433D-8AD2-18B39E01C635}">
      <dgm:prSet phldrT="[Текст]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Образование </a:t>
          </a:r>
          <a:r>
            <a:rPr lang="ru-RU" dirty="0" smtClean="0">
              <a:solidFill>
                <a:schemeClr val="tx1"/>
              </a:solidFill>
            </a:rPr>
            <a:t>(56,1%)</a:t>
          </a:r>
          <a:endParaRPr lang="ru-RU" dirty="0">
            <a:solidFill>
              <a:schemeClr val="tx1"/>
            </a:solidFill>
          </a:endParaRPr>
        </a:p>
      </dgm:t>
    </dgm:pt>
    <dgm:pt modelId="{AD05C9D7-F2CA-46EB-99F1-4285CF5D9D8E}" type="parTrans" cxnId="{0A58D8F6-E406-49E2-8D82-9D3C9781BBF3}">
      <dgm:prSet/>
      <dgm:spPr/>
      <dgm:t>
        <a:bodyPr/>
        <a:lstStyle/>
        <a:p>
          <a:endParaRPr lang="ru-RU"/>
        </a:p>
      </dgm:t>
    </dgm:pt>
    <dgm:pt modelId="{ED87186C-9F9A-4CBF-8469-4287F5B6B1E3}" type="sibTrans" cxnId="{0A58D8F6-E406-49E2-8D82-9D3C9781BBF3}">
      <dgm:prSet/>
      <dgm:spPr/>
      <dgm:t>
        <a:bodyPr/>
        <a:lstStyle/>
        <a:p>
          <a:endParaRPr lang="ru-RU"/>
        </a:p>
      </dgm:t>
    </dgm:pt>
    <dgm:pt modelId="{256E7677-3FE0-4E0C-91ED-0BFEFF56A5C2}">
      <dgm:prSet phldrT="[Текст]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Культура, кинематография </a:t>
          </a:r>
          <a:r>
            <a:rPr lang="ru-RU" dirty="0" smtClean="0">
              <a:solidFill>
                <a:schemeClr val="tx1"/>
              </a:solidFill>
            </a:rPr>
            <a:t>(3,3%)</a:t>
          </a:r>
          <a:endParaRPr lang="ru-RU" dirty="0">
            <a:solidFill>
              <a:schemeClr val="tx1"/>
            </a:solidFill>
          </a:endParaRPr>
        </a:p>
      </dgm:t>
    </dgm:pt>
    <dgm:pt modelId="{5D4883DC-1D69-4B9E-ABC0-A2C7EA9F6C47}" type="parTrans" cxnId="{D773DBFD-B6DE-403C-B13C-5B928FD89EDC}">
      <dgm:prSet/>
      <dgm:spPr/>
      <dgm:t>
        <a:bodyPr/>
        <a:lstStyle/>
        <a:p>
          <a:endParaRPr lang="ru-RU"/>
        </a:p>
      </dgm:t>
    </dgm:pt>
    <dgm:pt modelId="{C917BDE6-2F82-485D-93A0-F308DD669658}" type="sibTrans" cxnId="{D773DBFD-B6DE-403C-B13C-5B928FD89EDC}">
      <dgm:prSet/>
      <dgm:spPr/>
      <dgm:t>
        <a:bodyPr/>
        <a:lstStyle/>
        <a:p>
          <a:endParaRPr lang="ru-RU"/>
        </a:p>
      </dgm:t>
    </dgm:pt>
    <dgm:pt modelId="{DA76A8CD-3BD4-43AB-A43B-C4D2062A08FB}">
      <dgm:prSet phldrT="[Текст]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Здравоохранение </a:t>
          </a:r>
          <a:r>
            <a:rPr lang="ru-RU" dirty="0" smtClean="0">
              <a:solidFill>
                <a:schemeClr val="tx1"/>
              </a:solidFill>
            </a:rPr>
            <a:t>(4,0%)</a:t>
          </a:r>
          <a:endParaRPr lang="ru-RU" dirty="0">
            <a:solidFill>
              <a:schemeClr val="tx1"/>
            </a:solidFill>
          </a:endParaRPr>
        </a:p>
      </dgm:t>
    </dgm:pt>
    <dgm:pt modelId="{0C2309EB-986A-49A6-877D-1C4D28B76508}" type="parTrans" cxnId="{9C981D15-BE42-456C-9544-B1671F0B0B14}">
      <dgm:prSet/>
      <dgm:spPr/>
      <dgm:t>
        <a:bodyPr/>
        <a:lstStyle/>
        <a:p>
          <a:endParaRPr lang="ru-RU"/>
        </a:p>
      </dgm:t>
    </dgm:pt>
    <dgm:pt modelId="{007BFA6C-C442-4D9A-8EF1-2E5402D42A2B}" type="sibTrans" cxnId="{9C981D15-BE42-456C-9544-B1671F0B0B14}">
      <dgm:prSet/>
      <dgm:spPr/>
      <dgm:t>
        <a:bodyPr/>
        <a:lstStyle/>
        <a:p>
          <a:endParaRPr lang="ru-RU"/>
        </a:p>
      </dgm:t>
    </dgm:pt>
    <dgm:pt modelId="{33C5E7E3-8985-4913-8E41-2F241556FAA0}">
      <dgm:prSet phldrT="[Текст]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Физическая культура и спорт (0,2%)</a:t>
          </a:r>
          <a:endParaRPr lang="ru-RU" dirty="0">
            <a:solidFill>
              <a:schemeClr val="tx1"/>
            </a:solidFill>
          </a:endParaRPr>
        </a:p>
      </dgm:t>
    </dgm:pt>
    <dgm:pt modelId="{414814CE-0D54-4B26-96A2-5B382E140D70}" type="parTrans" cxnId="{2EAA5809-325C-4536-81FC-06EF5183CB73}">
      <dgm:prSet/>
      <dgm:spPr/>
      <dgm:t>
        <a:bodyPr/>
        <a:lstStyle/>
        <a:p>
          <a:endParaRPr lang="ru-RU"/>
        </a:p>
      </dgm:t>
    </dgm:pt>
    <dgm:pt modelId="{4A5A3374-9611-4A75-A82A-80E24B0E4569}" type="sibTrans" cxnId="{2EAA5809-325C-4536-81FC-06EF5183CB73}">
      <dgm:prSet/>
      <dgm:spPr/>
      <dgm:t>
        <a:bodyPr/>
        <a:lstStyle/>
        <a:p>
          <a:endParaRPr lang="ru-RU"/>
        </a:p>
      </dgm:t>
    </dgm:pt>
    <dgm:pt modelId="{50B903F0-B96B-4433-BCA1-0BA219CC3BAA}">
      <dgm:prSet phldrT="[Текст]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Социальная политика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(27,3%)</a:t>
          </a:r>
          <a:endParaRPr lang="ru-RU" dirty="0">
            <a:solidFill>
              <a:schemeClr val="tx1"/>
            </a:solidFill>
          </a:endParaRPr>
        </a:p>
      </dgm:t>
    </dgm:pt>
    <dgm:pt modelId="{8E56A5AC-9F62-448A-A304-666A648186E1}" type="parTrans" cxnId="{F94861F0-046C-418F-B11C-2108C98D5DAC}">
      <dgm:prSet/>
      <dgm:spPr/>
      <dgm:t>
        <a:bodyPr/>
        <a:lstStyle/>
        <a:p>
          <a:endParaRPr lang="ru-RU"/>
        </a:p>
      </dgm:t>
    </dgm:pt>
    <dgm:pt modelId="{724A6B6E-3444-4204-B379-8FB296FECE5A}" type="sibTrans" cxnId="{F94861F0-046C-418F-B11C-2108C98D5DAC}">
      <dgm:prSet/>
      <dgm:spPr/>
      <dgm:t>
        <a:bodyPr/>
        <a:lstStyle/>
        <a:p>
          <a:endParaRPr lang="ru-RU"/>
        </a:p>
      </dgm:t>
    </dgm:pt>
    <dgm:pt modelId="{F4617E35-DC12-46A1-BC63-C88797495612}" type="pres">
      <dgm:prSet presAssocID="{3A4C543F-D735-47AB-85D1-F9ABB6277E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473FDD-4CF6-4556-8C15-0F72525ED332}" type="pres">
      <dgm:prSet presAssocID="{8D1D7B7B-6D29-4880-B903-35AD6EDF7E7A}" presName="hierRoot1" presStyleCnt="0">
        <dgm:presLayoutVars>
          <dgm:hierBranch val="init"/>
        </dgm:presLayoutVars>
      </dgm:prSet>
      <dgm:spPr/>
    </dgm:pt>
    <dgm:pt modelId="{437ABAEE-CEB0-4856-BA99-5716BA2FB354}" type="pres">
      <dgm:prSet presAssocID="{8D1D7B7B-6D29-4880-B903-35AD6EDF7E7A}" presName="rootComposite1" presStyleCnt="0"/>
      <dgm:spPr/>
    </dgm:pt>
    <dgm:pt modelId="{037671E1-D655-4F85-9273-285B8DDA06A9}" type="pres">
      <dgm:prSet presAssocID="{8D1D7B7B-6D29-4880-B903-35AD6EDF7E7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525DF2-026B-486C-93A1-491E930A574C}" type="pres">
      <dgm:prSet presAssocID="{8D1D7B7B-6D29-4880-B903-35AD6EDF7E7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28F305F-6D28-4B54-8B4A-819F9C22F8C1}" type="pres">
      <dgm:prSet presAssocID="{8D1D7B7B-6D29-4880-B903-35AD6EDF7E7A}" presName="hierChild2" presStyleCnt="0"/>
      <dgm:spPr/>
    </dgm:pt>
    <dgm:pt modelId="{9314AE7B-8DF7-4897-BD7B-99AA7DDE614F}" type="pres">
      <dgm:prSet presAssocID="{AD05C9D7-F2CA-46EB-99F1-4285CF5D9D8E}" presName="Name37" presStyleLbl="parChTrans1D2" presStyleIdx="0" presStyleCnt="5"/>
      <dgm:spPr/>
      <dgm:t>
        <a:bodyPr/>
        <a:lstStyle/>
        <a:p>
          <a:endParaRPr lang="ru-RU"/>
        </a:p>
      </dgm:t>
    </dgm:pt>
    <dgm:pt modelId="{48AFEA69-E7D7-4987-8141-A8D388012F9B}" type="pres">
      <dgm:prSet presAssocID="{3DA62A9B-D3B2-433D-8AD2-18B39E01C635}" presName="hierRoot2" presStyleCnt="0">
        <dgm:presLayoutVars>
          <dgm:hierBranch val="init"/>
        </dgm:presLayoutVars>
      </dgm:prSet>
      <dgm:spPr/>
    </dgm:pt>
    <dgm:pt modelId="{49E71266-9E3F-4047-81F6-2601A423F2F1}" type="pres">
      <dgm:prSet presAssocID="{3DA62A9B-D3B2-433D-8AD2-18B39E01C635}" presName="rootComposite" presStyleCnt="0"/>
      <dgm:spPr/>
    </dgm:pt>
    <dgm:pt modelId="{DEA10691-9242-42E3-848D-63DEE716F612}" type="pres">
      <dgm:prSet presAssocID="{3DA62A9B-D3B2-433D-8AD2-18B39E01C635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9EF23-1B61-4F0C-B8A3-996810BDE279}" type="pres">
      <dgm:prSet presAssocID="{3DA62A9B-D3B2-433D-8AD2-18B39E01C635}" presName="rootConnector" presStyleLbl="node2" presStyleIdx="0" presStyleCnt="5"/>
      <dgm:spPr/>
      <dgm:t>
        <a:bodyPr/>
        <a:lstStyle/>
        <a:p>
          <a:endParaRPr lang="ru-RU"/>
        </a:p>
      </dgm:t>
    </dgm:pt>
    <dgm:pt modelId="{3CE24979-D823-4F70-9428-9038615EB6EA}" type="pres">
      <dgm:prSet presAssocID="{3DA62A9B-D3B2-433D-8AD2-18B39E01C635}" presName="hierChild4" presStyleCnt="0"/>
      <dgm:spPr/>
    </dgm:pt>
    <dgm:pt modelId="{A42C1D96-ACD4-4541-A35F-DC03C369D27A}" type="pres">
      <dgm:prSet presAssocID="{3DA62A9B-D3B2-433D-8AD2-18B39E01C635}" presName="hierChild5" presStyleCnt="0"/>
      <dgm:spPr/>
    </dgm:pt>
    <dgm:pt modelId="{D4879DE3-7D50-42E1-9695-C649168F58BB}" type="pres">
      <dgm:prSet presAssocID="{5D4883DC-1D69-4B9E-ABC0-A2C7EA9F6C47}" presName="Name37" presStyleLbl="parChTrans1D2" presStyleIdx="1" presStyleCnt="5"/>
      <dgm:spPr/>
      <dgm:t>
        <a:bodyPr/>
        <a:lstStyle/>
        <a:p>
          <a:endParaRPr lang="ru-RU"/>
        </a:p>
      </dgm:t>
    </dgm:pt>
    <dgm:pt modelId="{70D70F11-62E6-4603-97FF-677EACC7903D}" type="pres">
      <dgm:prSet presAssocID="{256E7677-3FE0-4E0C-91ED-0BFEFF56A5C2}" presName="hierRoot2" presStyleCnt="0">
        <dgm:presLayoutVars>
          <dgm:hierBranch val="init"/>
        </dgm:presLayoutVars>
      </dgm:prSet>
      <dgm:spPr/>
    </dgm:pt>
    <dgm:pt modelId="{DBA5C151-A377-48C6-BDDC-127F9FF1EC5B}" type="pres">
      <dgm:prSet presAssocID="{256E7677-3FE0-4E0C-91ED-0BFEFF56A5C2}" presName="rootComposite" presStyleCnt="0"/>
      <dgm:spPr/>
    </dgm:pt>
    <dgm:pt modelId="{B45953C3-3512-4E23-87FC-C7615F8E571A}" type="pres">
      <dgm:prSet presAssocID="{256E7677-3FE0-4E0C-91ED-0BFEFF56A5C2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7CEB14-CF9D-4536-9E18-780D50DCC77B}" type="pres">
      <dgm:prSet presAssocID="{256E7677-3FE0-4E0C-91ED-0BFEFF56A5C2}" presName="rootConnector" presStyleLbl="node2" presStyleIdx="1" presStyleCnt="5"/>
      <dgm:spPr/>
      <dgm:t>
        <a:bodyPr/>
        <a:lstStyle/>
        <a:p>
          <a:endParaRPr lang="ru-RU"/>
        </a:p>
      </dgm:t>
    </dgm:pt>
    <dgm:pt modelId="{D292CDAE-9F43-49B4-844C-CD5E5CE38354}" type="pres">
      <dgm:prSet presAssocID="{256E7677-3FE0-4E0C-91ED-0BFEFF56A5C2}" presName="hierChild4" presStyleCnt="0"/>
      <dgm:spPr/>
    </dgm:pt>
    <dgm:pt modelId="{06B9E115-D8B0-4575-8863-96B0646DE743}" type="pres">
      <dgm:prSet presAssocID="{256E7677-3FE0-4E0C-91ED-0BFEFF56A5C2}" presName="hierChild5" presStyleCnt="0"/>
      <dgm:spPr/>
    </dgm:pt>
    <dgm:pt modelId="{555954BE-744D-4EDD-92CB-8B6472308A31}" type="pres">
      <dgm:prSet presAssocID="{0C2309EB-986A-49A6-877D-1C4D28B76508}" presName="Name37" presStyleLbl="parChTrans1D2" presStyleIdx="2" presStyleCnt="5"/>
      <dgm:spPr/>
      <dgm:t>
        <a:bodyPr/>
        <a:lstStyle/>
        <a:p>
          <a:endParaRPr lang="ru-RU"/>
        </a:p>
      </dgm:t>
    </dgm:pt>
    <dgm:pt modelId="{4858589C-611E-41A2-AE4F-5CBC496AEA0D}" type="pres">
      <dgm:prSet presAssocID="{DA76A8CD-3BD4-43AB-A43B-C4D2062A08FB}" presName="hierRoot2" presStyleCnt="0">
        <dgm:presLayoutVars>
          <dgm:hierBranch val="init"/>
        </dgm:presLayoutVars>
      </dgm:prSet>
      <dgm:spPr/>
    </dgm:pt>
    <dgm:pt modelId="{6392A223-6901-48AC-BE20-8238AB30A7AA}" type="pres">
      <dgm:prSet presAssocID="{DA76A8CD-3BD4-43AB-A43B-C4D2062A08FB}" presName="rootComposite" presStyleCnt="0"/>
      <dgm:spPr/>
    </dgm:pt>
    <dgm:pt modelId="{B5F3CAC2-9B97-44CE-8EF8-CB0E2D18AD42}" type="pres">
      <dgm:prSet presAssocID="{DA76A8CD-3BD4-43AB-A43B-C4D2062A08FB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751A56-E6E1-4AF9-B3D5-12F89136AEF9}" type="pres">
      <dgm:prSet presAssocID="{DA76A8CD-3BD4-43AB-A43B-C4D2062A08FB}" presName="rootConnector" presStyleLbl="node2" presStyleIdx="2" presStyleCnt="5"/>
      <dgm:spPr/>
      <dgm:t>
        <a:bodyPr/>
        <a:lstStyle/>
        <a:p>
          <a:endParaRPr lang="ru-RU"/>
        </a:p>
      </dgm:t>
    </dgm:pt>
    <dgm:pt modelId="{1BC2DAA6-C69D-4BC6-898F-CFFCA3208FE7}" type="pres">
      <dgm:prSet presAssocID="{DA76A8CD-3BD4-43AB-A43B-C4D2062A08FB}" presName="hierChild4" presStyleCnt="0"/>
      <dgm:spPr/>
    </dgm:pt>
    <dgm:pt modelId="{71540A31-093E-4B54-B79D-49D8F55FB897}" type="pres">
      <dgm:prSet presAssocID="{DA76A8CD-3BD4-43AB-A43B-C4D2062A08FB}" presName="hierChild5" presStyleCnt="0"/>
      <dgm:spPr/>
    </dgm:pt>
    <dgm:pt modelId="{6F05175B-615C-426D-AC34-2B7793679D07}" type="pres">
      <dgm:prSet presAssocID="{8E56A5AC-9F62-448A-A304-666A648186E1}" presName="Name37" presStyleLbl="parChTrans1D2" presStyleIdx="3" presStyleCnt="5"/>
      <dgm:spPr/>
      <dgm:t>
        <a:bodyPr/>
        <a:lstStyle/>
        <a:p>
          <a:endParaRPr lang="ru-RU"/>
        </a:p>
      </dgm:t>
    </dgm:pt>
    <dgm:pt modelId="{DB14EFA2-BE24-41DB-B5FB-B824261E1C5B}" type="pres">
      <dgm:prSet presAssocID="{50B903F0-B96B-4433-BCA1-0BA219CC3BAA}" presName="hierRoot2" presStyleCnt="0">
        <dgm:presLayoutVars>
          <dgm:hierBranch val="init"/>
        </dgm:presLayoutVars>
      </dgm:prSet>
      <dgm:spPr/>
    </dgm:pt>
    <dgm:pt modelId="{AD9E87E5-E3E7-4780-8189-315A52EF0B4F}" type="pres">
      <dgm:prSet presAssocID="{50B903F0-B96B-4433-BCA1-0BA219CC3BAA}" presName="rootComposite" presStyleCnt="0"/>
      <dgm:spPr/>
    </dgm:pt>
    <dgm:pt modelId="{5951A791-2E40-4BF5-8245-75A1682ED510}" type="pres">
      <dgm:prSet presAssocID="{50B903F0-B96B-4433-BCA1-0BA219CC3BA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CD61DF-4D8E-42B0-AD72-213C665846B5}" type="pres">
      <dgm:prSet presAssocID="{50B903F0-B96B-4433-BCA1-0BA219CC3BAA}" presName="rootConnector" presStyleLbl="node2" presStyleIdx="3" presStyleCnt="5"/>
      <dgm:spPr/>
      <dgm:t>
        <a:bodyPr/>
        <a:lstStyle/>
        <a:p>
          <a:endParaRPr lang="ru-RU"/>
        </a:p>
      </dgm:t>
    </dgm:pt>
    <dgm:pt modelId="{96FF5614-7BDB-4928-B261-E5735F1C3C92}" type="pres">
      <dgm:prSet presAssocID="{50B903F0-B96B-4433-BCA1-0BA219CC3BAA}" presName="hierChild4" presStyleCnt="0"/>
      <dgm:spPr/>
    </dgm:pt>
    <dgm:pt modelId="{138B05A9-E0DA-44BB-8CC1-420A576C8FED}" type="pres">
      <dgm:prSet presAssocID="{50B903F0-B96B-4433-BCA1-0BA219CC3BAA}" presName="hierChild5" presStyleCnt="0"/>
      <dgm:spPr/>
    </dgm:pt>
    <dgm:pt modelId="{8502E41C-5939-479A-9F61-690FB09454EA}" type="pres">
      <dgm:prSet presAssocID="{414814CE-0D54-4B26-96A2-5B382E140D70}" presName="Name37" presStyleLbl="parChTrans1D2" presStyleIdx="4" presStyleCnt="5"/>
      <dgm:spPr/>
      <dgm:t>
        <a:bodyPr/>
        <a:lstStyle/>
        <a:p>
          <a:endParaRPr lang="ru-RU"/>
        </a:p>
      </dgm:t>
    </dgm:pt>
    <dgm:pt modelId="{10FB60FC-7659-4BBC-87FD-BCC1C0F2AE6F}" type="pres">
      <dgm:prSet presAssocID="{33C5E7E3-8985-4913-8E41-2F241556FAA0}" presName="hierRoot2" presStyleCnt="0">
        <dgm:presLayoutVars>
          <dgm:hierBranch val="init"/>
        </dgm:presLayoutVars>
      </dgm:prSet>
      <dgm:spPr/>
    </dgm:pt>
    <dgm:pt modelId="{6AC7B0FB-D0CB-4FB8-A6D0-EE301F912B1E}" type="pres">
      <dgm:prSet presAssocID="{33C5E7E3-8985-4913-8E41-2F241556FAA0}" presName="rootComposite" presStyleCnt="0"/>
      <dgm:spPr/>
    </dgm:pt>
    <dgm:pt modelId="{16DE2DA3-AAD5-4CFD-8B1A-B58D16C6C458}" type="pres">
      <dgm:prSet presAssocID="{33C5E7E3-8985-4913-8E41-2F241556FAA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630B85-2F42-452F-A9B4-9825238C5C19}" type="pres">
      <dgm:prSet presAssocID="{33C5E7E3-8985-4913-8E41-2F241556FAA0}" presName="rootConnector" presStyleLbl="node2" presStyleIdx="4" presStyleCnt="5"/>
      <dgm:spPr/>
      <dgm:t>
        <a:bodyPr/>
        <a:lstStyle/>
        <a:p>
          <a:endParaRPr lang="ru-RU"/>
        </a:p>
      </dgm:t>
    </dgm:pt>
    <dgm:pt modelId="{FEB7534C-974C-4494-A742-F43A698F01D8}" type="pres">
      <dgm:prSet presAssocID="{33C5E7E3-8985-4913-8E41-2F241556FAA0}" presName="hierChild4" presStyleCnt="0"/>
      <dgm:spPr/>
    </dgm:pt>
    <dgm:pt modelId="{DCA6201B-06E4-4C3E-A2E2-65B5CEDC62A8}" type="pres">
      <dgm:prSet presAssocID="{33C5E7E3-8985-4913-8E41-2F241556FAA0}" presName="hierChild5" presStyleCnt="0"/>
      <dgm:spPr/>
    </dgm:pt>
    <dgm:pt modelId="{AA08C8FF-C98E-4D92-A8FA-48584CDB9F19}" type="pres">
      <dgm:prSet presAssocID="{8D1D7B7B-6D29-4880-B903-35AD6EDF7E7A}" presName="hierChild3" presStyleCnt="0"/>
      <dgm:spPr/>
    </dgm:pt>
  </dgm:ptLst>
  <dgm:cxnLst>
    <dgm:cxn modelId="{7A3B5399-86A4-4D82-8C20-DCF60BF63CC7}" type="presOf" srcId="{8D1D7B7B-6D29-4880-B903-35AD6EDF7E7A}" destId="{38525DF2-026B-486C-93A1-491E930A574C}" srcOrd="1" destOrd="0" presId="urn:microsoft.com/office/officeart/2005/8/layout/orgChart1"/>
    <dgm:cxn modelId="{09103676-F9FB-468C-B402-351BE4B419E8}" type="presOf" srcId="{5D4883DC-1D69-4B9E-ABC0-A2C7EA9F6C47}" destId="{D4879DE3-7D50-42E1-9695-C649168F58BB}" srcOrd="0" destOrd="0" presId="urn:microsoft.com/office/officeart/2005/8/layout/orgChart1"/>
    <dgm:cxn modelId="{89627DF0-B92D-4988-95BE-B95D2E557152}" type="presOf" srcId="{8D1D7B7B-6D29-4880-B903-35AD6EDF7E7A}" destId="{037671E1-D655-4F85-9273-285B8DDA06A9}" srcOrd="0" destOrd="0" presId="urn:microsoft.com/office/officeart/2005/8/layout/orgChart1"/>
    <dgm:cxn modelId="{F64CBD35-12D2-421B-85B3-6F735A317316}" type="presOf" srcId="{DA76A8CD-3BD4-43AB-A43B-C4D2062A08FB}" destId="{B5F3CAC2-9B97-44CE-8EF8-CB0E2D18AD42}" srcOrd="0" destOrd="0" presId="urn:microsoft.com/office/officeart/2005/8/layout/orgChart1"/>
    <dgm:cxn modelId="{E5E4AB5E-86D2-490A-BD6F-B4E71A09DEB6}" type="presOf" srcId="{33C5E7E3-8985-4913-8E41-2F241556FAA0}" destId="{16DE2DA3-AAD5-4CFD-8B1A-B58D16C6C458}" srcOrd="0" destOrd="0" presId="urn:microsoft.com/office/officeart/2005/8/layout/orgChart1"/>
    <dgm:cxn modelId="{9721B1AB-9B0D-47D0-B062-4013A6C81920}" type="presOf" srcId="{8E56A5AC-9F62-448A-A304-666A648186E1}" destId="{6F05175B-615C-426D-AC34-2B7793679D07}" srcOrd="0" destOrd="0" presId="urn:microsoft.com/office/officeart/2005/8/layout/orgChart1"/>
    <dgm:cxn modelId="{9C981D15-BE42-456C-9544-B1671F0B0B14}" srcId="{8D1D7B7B-6D29-4880-B903-35AD6EDF7E7A}" destId="{DA76A8CD-3BD4-43AB-A43B-C4D2062A08FB}" srcOrd="2" destOrd="0" parTransId="{0C2309EB-986A-49A6-877D-1C4D28B76508}" sibTransId="{007BFA6C-C442-4D9A-8EF1-2E5402D42A2B}"/>
    <dgm:cxn modelId="{549859DC-8EB1-41D4-B512-34CE00A01A20}" type="presOf" srcId="{3DA62A9B-D3B2-433D-8AD2-18B39E01C635}" destId="{2B19EF23-1B61-4F0C-B8A3-996810BDE279}" srcOrd="1" destOrd="0" presId="urn:microsoft.com/office/officeart/2005/8/layout/orgChart1"/>
    <dgm:cxn modelId="{6F1CA774-7170-4341-8ADE-0D5E0531A09D}" type="presOf" srcId="{50B903F0-B96B-4433-BCA1-0BA219CC3BAA}" destId="{0ACD61DF-4D8E-42B0-AD72-213C665846B5}" srcOrd="1" destOrd="0" presId="urn:microsoft.com/office/officeart/2005/8/layout/orgChart1"/>
    <dgm:cxn modelId="{2A599ECB-0BB7-492E-AC7F-9987BD920BFC}" type="presOf" srcId="{AD05C9D7-F2CA-46EB-99F1-4285CF5D9D8E}" destId="{9314AE7B-8DF7-4897-BD7B-99AA7DDE614F}" srcOrd="0" destOrd="0" presId="urn:microsoft.com/office/officeart/2005/8/layout/orgChart1"/>
    <dgm:cxn modelId="{C7EBEEC8-6465-4D9F-9C85-219A3FF6AEFF}" type="presOf" srcId="{0C2309EB-986A-49A6-877D-1C4D28B76508}" destId="{555954BE-744D-4EDD-92CB-8B6472308A31}" srcOrd="0" destOrd="0" presId="urn:microsoft.com/office/officeart/2005/8/layout/orgChart1"/>
    <dgm:cxn modelId="{D06B48F4-43EC-41A3-850B-020E8DC21038}" type="presOf" srcId="{256E7677-3FE0-4E0C-91ED-0BFEFF56A5C2}" destId="{937CEB14-CF9D-4536-9E18-780D50DCC77B}" srcOrd="1" destOrd="0" presId="urn:microsoft.com/office/officeart/2005/8/layout/orgChart1"/>
    <dgm:cxn modelId="{B2A56A83-F6A6-492D-B60F-C01D0AF9E6FF}" type="presOf" srcId="{3DA62A9B-D3B2-433D-8AD2-18B39E01C635}" destId="{DEA10691-9242-42E3-848D-63DEE716F612}" srcOrd="0" destOrd="0" presId="urn:microsoft.com/office/officeart/2005/8/layout/orgChart1"/>
    <dgm:cxn modelId="{3DC75B4A-29E9-4D80-8825-73E18D0A5854}" type="presOf" srcId="{50B903F0-B96B-4433-BCA1-0BA219CC3BAA}" destId="{5951A791-2E40-4BF5-8245-75A1682ED510}" srcOrd="0" destOrd="0" presId="urn:microsoft.com/office/officeart/2005/8/layout/orgChart1"/>
    <dgm:cxn modelId="{CCF744E0-6EC7-40E5-9AA3-DE37D00AE4D3}" srcId="{3A4C543F-D735-47AB-85D1-F9ABB6277E90}" destId="{8D1D7B7B-6D29-4880-B903-35AD6EDF7E7A}" srcOrd="0" destOrd="0" parTransId="{288F3E99-8B39-413B-83D5-F28EC4D41807}" sibTransId="{9E207133-2BCE-4FE8-8E18-8F36123782B4}"/>
    <dgm:cxn modelId="{A3CF585C-79F9-4AC2-85E5-D472CD0E747C}" type="presOf" srcId="{256E7677-3FE0-4E0C-91ED-0BFEFF56A5C2}" destId="{B45953C3-3512-4E23-87FC-C7615F8E571A}" srcOrd="0" destOrd="0" presId="urn:microsoft.com/office/officeart/2005/8/layout/orgChart1"/>
    <dgm:cxn modelId="{7C80CA6F-BADD-499A-BC29-BCE7799BC816}" type="presOf" srcId="{33C5E7E3-8985-4913-8E41-2F241556FAA0}" destId="{0A630B85-2F42-452F-A9B4-9825238C5C19}" srcOrd="1" destOrd="0" presId="urn:microsoft.com/office/officeart/2005/8/layout/orgChart1"/>
    <dgm:cxn modelId="{D773DBFD-B6DE-403C-B13C-5B928FD89EDC}" srcId="{8D1D7B7B-6D29-4880-B903-35AD6EDF7E7A}" destId="{256E7677-3FE0-4E0C-91ED-0BFEFF56A5C2}" srcOrd="1" destOrd="0" parTransId="{5D4883DC-1D69-4B9E-ABC0-A2C7EA9F6C47}" sibTransId="{C917BDE6-2F82-485D-93A0-F308DD669658}"/>
    <dgm:cxn modelId="{F94861F0-046C-418F-B11C-2108C98D5DAC}" srcId="{8D1D7B7B-6D29-4880-B903-35AD6EDF7E7A}" destId="{50B903F0-B96B-4433-BCA1-0BA219CC3BAA}" srcOrd="3" destOrd="0" parTransId="{8E56A5AC-9F62-448A-A304-666A648186E1}" sibTransId="{724A6B6E-3444-4204-B379-8FB296FECE5A}"/>
    <dgm:cxn modelId="{2EAA5809-325C-4536-81FC-06EF5183CB73}" srcId="{8D1D7B7B-6D29-4880-B903-35AD6EDF7E7A}" destId="{33C5E7E3-8985-4913-8E41-2F241556FAA0}" srcOrd="4" destOrd="0" parTransId="{414814CE-0D54-4B26-96A2-5B382E140D70}" sibTransId="{4A5A3374-9611-4A75-A82A-80E24B0E4569}"/>
    <dgm:cxn modelId="{AA9EA235-6553-4F01-88A4-F451D3161028}" type="presOf" srcId="{414814CE-0D54-4B26-96A2-5B382E140D70}" destId="{8502E41C-5939-479A-9F61-690FB09454EA}" srcOrd="0" destOrd="0" presId="urn:microsoft.com/office/officeart/2005/8/layout/orgChart1"/>
    <dgm:cxn modelId="{41A6C6DD-ABC1-45B6-82ED-DE0A57FB4F3F}" type="presOf" srcId="{DA76A8CD-3BD4-43AB-A43B-C4D2062A08FB}" destId="{02751A56-E6E1-4AF9-B3D5-12F89136AEF9}" srcOrd="1" destOrd="0" presId="urn:microsoft.com/office/officeart/2005/8/layout/orgChart1"/>
    <dgm:cxn modelId="{654DD0CA-F0D9-4AF0-B887-E1F088AC9938}" type="presOf" srcId="{3A4C543F-D735-47AB-85D1-F9ABB6277E90}" destId="{F4617E35-DC12-46A1-BC63-C88797495612}" srcOrd="0" destOrd="0" presId="urn:microsoft.com/office/officeart/2005/8/layout/orgChart1"/>
    <dgm:cxn modelId="{0A58D8F6-E406-49E2-8D82-9D3C9781BBF3}" srcId="{8D1D7B7B-6D29-4880-B903-35AD6EDF7E7A}" destId="{3DA62A9B-D3B2-433D-8AD2-18B39E01C635}" srcOrd="0" destOrd="0" parTransId="{AD05C9D7-F2CA-46EB-99F1-4285CF5D9D8E}" sibTransId="{ED87186C-9F9A-4CBF-8469-4287F5B6B1E3}"/>
    <dgm:cxn modelId="{B360551C-E6B1-4D55-8D93-E09180AB4E88}" type="presParOf" srcId="{F4617E35-DC12-46A1-BC63-C88797495612}" destId="{CB473FDD-4CF6-4556-8C15-0F72525ED332}" srcOrd="0" destOrd="0" presId="urn:microsoft.com/office/officeart/2005/8/layout/orgChart1"/>
    <dgm:cxn modelId="{BEF777DF-09F8-431A-878F-B294209FF0FE}" type="presParOf" srcId="{CB473FDD-4CF6-4556-8C15-0F72525ED332}" destId="{437ABAEE-CEB0-4856-BA99-5716BA2FB354}" srcOrd="0" destOrd="0" presId="urn:microsoft.com/office/officeart/2005/8/layout/orgChart1"/>
    <dgm:cxn modelId="{BE10317B-FFA3-451E-A7EF-869FB2C59C63}" type="presParOf" srcId="{437ABAEE-CEB0-4856-BA99-5716BA2FB354}" destId="{037671E1-D655-4F85-9273-285B8DDA06A9}" srcOrd="0" destOrd="0" presId="urn:microsoft.com/office/officeart/2005/8/layout/orgChart1"/>
    <dgm:cxn modelId="{1B3C817D-DF4A-40F4-8B9C-C1DBFB2BD9D3}" type="presParOf" srcId="{437ABAEE-CEB0-4856-BA99-5716BA2FB354}" destId="{38525DF2-026B-486C-93A1-491E930A574C}" srcOrd="1" destOrd="0" presId="urn:microsoft.com/office/officeart/2005/8/layout/orgChart1"/>
    <dgm:cxn modelId="{34C4C56A-1808-40F2-949B-DA4C2E522CF7}" type="presParOf" srcId="{CB473FDD-4CF6-4556-8C15-0F72525ED332}" destId="{A28F305F-6D28-4B54-8B4A-819F9C22F8C1}" srcOrd="1" destOrd="0" presId="urn:microsoft.com/office/officeart/2005/8/layout/orgChart1"/>
    <dgm:cxn modelId="{9569771B-BD9E-4FD5-A77C-996FC732EC6D}" type="presParOf" srcId="{A28F305F-6D28-4B54-8B4A-819F9C22F8C1}" destId="{9314AE7B-8DF7-4897-BD7B-99AA7DDE614F}" srcOrd="0" destOrd="0" presId="urn:microsoft.com/office/officeart/2005/8/layout/orgChart1"/>
    <dgm:cxn modelId="{DBBA1537-5F75-403B-9415-FD27D040932C}" type="presParOf" srcId="{A28F305F-6D28-4B54-8B4A-819F9C22F8C1}" destId="{48AFEA69-E7D7-4987-8141-A8D388012F9B}" srcOrd="1" destOrd="0" presId="urn:microsoft.com/office/officeart/2005/8/layout/orgChart1"/>
    <dgm:cxn modelId="{EDE91C11-FCA3-4BCC-836D-7463CEEBAA8B}" type="presParOf" srcId="{48AFEA69-E7D7-4987-8141-A8D388012F9B}" destId="{49E71266-9E3F-4047-81F6-2601A423F2F1}" srcOrd="0" destOrd="0" presId="urn:microsoft.com/office/officeart/2005/8/layout/orgChart1"/>
    <dgm:cxn modelId="{51334F39-6AE7-465B-AEDA-504696D01CCB}" type="presParOf" srcId="{49E71266-9E3F-4047-81F6-2601A423F2F1}" destId="{DEA10691-9242-42E3-848D-63DEE716F612}" srcOrd="0" destOrd="0" presId="urn:microsoft.com/office/officeart/2005/8/layout/orgChart1"/>
    <dgm:cxn modelId="{58BAEDB0-F127-4EEA-B3F1-FA1A111CA3E6}" type="presParOf" srcId="{49E71266-9E3F-4047-81F6-2601A423F2F1}" destId="{2B19EF23-1B61-4F0C-B8A3-996810BDE279}" srcOrd="1" destOrd="0" presId="urn:microsoft.com/office/officeart/2005/8/layout/orgChart1"/>
    <dgm:cxn modelId="{74CDC3AE-03DC-4C50-A5C2-1BA3184C5024}" type="presParOf" srcId="{48AFEA69-E7D7-4987-8141-A8D388012F9B}" destId="{3CE24979-D823-4F70-9428-9038615EB6EA}" srcOrd="1" destOrd="0" presId="urn:microsoft.com/office/officeart/2005/8/layout/orgChart1"/>
    <dgm:cxn modelId="{242A9B91-64F7-44A9-B999-E5A8874E302C}" type="presParOf" srcId="{48AFEA69-E7D7-4987-8141-A8D388012F9B}" destId="{A42C1D96-ACD4-4541-A35F-DC03C369D27A}" srcOrd="2" destOrd="0" presId="urn:microsoft.com/office/officeart/2005/8/layout/orgChart1"/>
    <dgm:cxn modelId="{654C261E-351A-4258-AD1C-FF7DBAA9A319}" type="presParOf" srcId="{A28F305F-6D28-4B54-8B4A-819F9C22F8C1}" destId="{D4879DE3-7D50-42E1-9695-C649168F58BB}" srcOrd="2" destOrd="0" presId="urn:microsoft.com/office/officeart/2005/8/layout/orgChart1"/>
    <dgm:cxn modelId="{17C79E3F-6615-4468-9903-BA3A3C5E02BA}" type="presParOf" srcId="{A28F305F-6D28-4B54-8B4A-819F9C22F8C1}" destId="{70D70F11-62E6-4603-97FF-677EACC7903D}" srcOrd="3" destOrd="0" presId="urn:microsoft.com/office/officeart/2005/8/layout/orgChart1"/>
    <dgm:cxn modelId="{F3855BD5-1883-4A50-9346-3D1C861450B4}" type="presParOf" srcId="{70D70F11-62E6-4603-97FF-677EACC7903D}" destId="{DBA5C151-A377-48C6-BDDC-127F9FF1EC5B}" srcOrd="0" destOrd="0" presId="urn:microsoft.com/office/officeart/2005/8/layout/orgChart1"/>
    <dgm:cxn modelId="{22FE504B-761E-4236-ACAE-7FCE188231BB}" type="presParOf" srcId="{DBA5C151-A377-48C6-BDDC-127F9FF1EC5B}" destId="{B45953C3-3512-4E23-87FC-C7615F8E571A}" srcOrd="0" destOrd="0" presId="urn:microsoft.com/office/officeart/2005/8/layout/orgChart1"/>
    <dgm:cxn modelId="{43E5EF7C-CCA2-40CE-A23E-330E6A20722E}" type="presParOf" srcId="{DBA5C151-A377-48C6-BDDC-127F9FF1EC5B}" destId="{937CEB14-CF9D-4536-9E18-780D50DCC77B}" srcOrd="1" destOrd="0" presId="urn:microsoft.com/office/officeart/2005/8/layout/orgChart1"/>
    <dgm:cxn modelId="{ADDF2FB8-DC04-4C02-8040-C3B192B892C5}" type="presParOf" srcId="{70D70F11-62E6-4603-97FF-677EACC7903D}" destId="{D292CDAE-9F43-49B4-844C-CD5E5CE38354}" srcOrd="1" destOrd="0" presId="urn:microsoft.com/office/officeart/2005/8/layout/orgChart1"/>
    <dgm:cxn modelId="{C8D87AC0-3582-4668-8333-47D523F18668}" type="presParOf" srcId="{70D70F11-62E6-4603-97FF-677EACC7903D}" destId="{06B9E115-D8B0-4575-8863-96B0646DE743}" srcOrd="2" destOrd="0" presId="urn:microsoft.com/office/officeart/2005/8/layout/orgChart1"/>
    <dgm:cxn modelId="{4B58AF73-6A48-40D2-AC56-3A29618B1E09}" type="presParOf" srcId="{A28F305F-6D28-4B54-8B4A-819F9C22F8C1}" destId="{555954BE-744D-4EDD-92CB-8B6472308A31}" srcOrd="4" destOrd="0" presId="urn:microsoft.com/office/officeart/2005/8/layout/orgChart1"/>
    <dgm:cxn modelId="{044DD6D7-C551-49D2-AA07-9AF790438013}" type="presParOf" srcId="{A28F305F-6D28-4B54-8B4A-819F9C22F8C1}" destId="{4858589C-611E-41A2-AE4F-5CBC496AEA0D}" srcOrd="5" destOrd="0" presId="urn:microsoft.com/office/officeart/2005/8/layout/orgChart1"/>
    <dgm:cxn modelId="{54EC9309-2A67-4666-B16C-7BC771DF9BE7}" type="presParOf" srcId="{4858589C-611E-41A2-AE4F-5CBC496AEA0D}" destId="{6392A223-6901-48AC-BE20-8238AB30A7AA}" srcOrd="0" destOrd="0" presId="urn:microsoft.com/office/officeart/2005/8/layout/orgChart1"/>
    <dgm:cxn modelId="{1F67A3E7-F01A-44D9-8B75-AD4FBC9C8B05}" type="presParOf" srcId="{6392A223-6901-48AC-BE20-8238AB30A7AA}" destId="{B5F3CAC2-9B97-44CE-8EF8-CB0E2D18AD42}" srcOrd="0" destOrd="0" presId="urn:microsoft.com/office/officeart/2005/8/layout/orgChart1"/>
    <dgm:cxn modelId="{1009D7B4-F7F0-408E-A751-E935DAF894BF}" type="presParOf" srcId="{6392A223-6901-48AC-BE20-8238AB30A7AA}" destId="{02751A56-E6E1-4AF9-B3D5-12F89136AEF9}" srcOrd="1" destOrd="0" presId="urn:microsoft.com/office/officeart/2005/8/layout/orgChart1"/>
    <dgm:cxn modelId="{9D2D5AEB-9E49-4D4F-AE31-D3EDE79D81FF}" type="presParOf" srcId="{4858589C-611E-41A2-AE4F-5CBC496AEA0D}" destId="{1BC2DAA6-C69D-4BC6-898F-CFFCA3208FE7}" srcOrd="1" destOrd="0" presId="urn:microsoft.com/office/officeart/2005/8/layout/orgChart1"/>
    <dgm:cxn modelId="{A60D067C-AB5E-4730-B56D-761F8282DFE0}" type="presParOf" srcId="{4858589C-611E-41A2-AE4F-5CBC496AEA0D}" destId="{71540A31-093E-4B54-B79D-49D8F55FB897}" srcOrd="2" destOrd="0" presId="urn:microsoft.com/office/officeart/2005/8/layout/orgChart1"/>
    <dgm:cxn modelId="{7852EDA5-B9F0-4752-935A-D8A8E1C643C4}" type="presParOf" srcId="{A28F305F-6D28-4B54-8B4A-819F9C22F8C1}" destId="{6F05175B-615C-426D-AC34-2B7793679D07}" srcOrd="6" destOrd="0" presId="urn:microsoft.com/office/officeart/2005/8/layout/orgChart1"/>
    <dgm:cxn modelId="{56F7E2C2-22A5-4B95-88FC-F86AD32767EE}" type="presParOf" srcId="{A28F305F-6D28-4B54-8B4A-819F9C22F8C1}" destId="{DB14EFA2-BE24-41DB-B5FB-B824261E1C5B}" srcOrd="7" destOrd="0" presId="urn:microsoft.com/office/officeart/2005/8/layout/orgChart1"/>
    <dgm:cxn modelId="{294E1A03-CE55-49AC-9C2D-4F9E33B9F2A8}" type="presParOf" srcId="{DB14EFA2-BE24-41DB-B5FB-B824261E1C5B}" destId="{AD9E87E5-E3E7-4780-8189-315A52EF0B4F}" srcOrd="0" destOrd="0" presId="urn:microsoft.com/office/officeart/2005/8/layout/orgChart1"/>
    <dgm:cxn modelId="{BC61F9CF-565A-4146-AD3B-056D90EDA57A}" type="presParOf" srcId="{AD9E87E5-E3E7-4780-8189-315A52EF0B4F}" destId="{5951A791-2E40-4BF5-8245-75A1682ED510}" srcOrd="0" destOrd="0" presId="urn:microsoft.com/office/officeart/2005/8/layout/orgChart1"/>
    <dgm:cxn modelId="{44DA58A1-9CD4-421D-880A-15944E4AD83A}" type="presParOf" srcId="{AD9E87E5-E3E7-4780-8189-315A52EF0B4F}" destId="{0ACD61DF-4D8E-42B0-AD72-213C665846B5}" srcOrd="1" destOrd="0" presId="urn:microsoft.com/office/officeart/2005/8/layout/orgChart1"/>
    <dgm:cxn modelId="{5DD16D8A-E041-4CFA-BD67-F5676E20195D}" type="presParOf" srcId="{DB14EFA2-BE24-41DB-B5FB-B824261E1C5B}" destId="{96FF5614-7BDB-4928-B261-E5735F1C3C92}" srcOrd="1" destOrd="0" presId="urn:microsoft.com/office/officeart/2005/8/layout/orgChart1"/>
    <dgm:cxn modelId="{16B4067F-63F2-4D64-A042-ED88A668D9CE}" type="presParOf" srcId="{DB14EFA2-BE24-41DB-B5FB-B824261E1C5B}" destId="{138B05A9-E0DA-44BB-8CC1-420A576C8FED}" srcOrd="2" destOrd="0" presId="urn:microsoft.com/office/officeart/2005/8/layout/orgChart1"/>
    <dgm:cxn modelId="{EA51CD47-4E59-49BF-B91B-793FB301E1B8}" type="presParOf" srcId="{A28F305F-6D28-4B54-8B4A-819F9C22F8C1}" destId="{8502E41C-5939-479A-9F61-690FB09454EA}" srcOrd="8" destOrd="0" presId="urn:microsoft.com/office/officeart/2005/8/layout/orgChart1"/>
    <dgm:cxn modelId="{4958FA25-50F6-4D33-93AE-D26C7E30CCFC}" type="presParOf" srcId="{A28F305F-6D28-4B54-8B4A-819F9C22F8C1}" destId="{10FB60FC-7659-4BBC-87FD-BCC1C0F2AE6F}" srcOrd="9" destOrd="0" presId="urn:microsoft.com/office/officeart/2005/8/layout/orgChart1"/>
    <dgm:cxn modelId="{66FC78A0-E0E7-4F3C-9735-218F7B3A58E8}" type="presParOf" srcId="{10FB60FC-7659-4BBC-87FD-BCC1C0F2AE6F}" destId="{6AC7B0FB-D0CB-4FB8-A6D0-EE301F912B1E}" srcOrd="0" destOrd="0" presId="urn:microsoft.com/office/officeart/2005/8/layout/orgChart1"/>
    <dgm:cxn modelId="{C74307CF-2FDC-415F-B3C0-2C60162AC132}" type="presParOf" srcId="{6AC7B0FB-D0CB-4FB8-A6D0-EE301F912B1E}" destId="{16DE2DA3-AAD5-4CFD-8B1A-B58D16C6C458}" srcOrd="0" destOrd="0" presId="urn:microsoft.com/office/officeart/2005/8/layout/orgChart1"/>
    <dgm:cxn modelId="{58836CF3-05F2-4DE4-BAF5-FEFF0AA62B98}" type="presParOf" srcId="{6AC7B0FB-D0CB-4FB8-A6D0-EE301F912B1E}" destId="{0A630B85-2F42-452F-A9B4-9825238C5C19}" srcOrd="1" destOrd="0" presId="urn:microsoft.com/office/officeart/2005/8/layout/orgChart1"/>
    <dgm:cxn modelId="{F5C6203E-F613-4CA6-A925-AD192E8ECD1A}" type="presParOf" srcId="{10FB60FC-7659-4BBC-87FD-BCC1C0F2AE6F}" destId="{FEB7534C-974C-4494-A742-F43A698F01D8}" srcOrd="1" destOrd="0" presId="urn:microsoft.com/office/officeart/2005/8/layout/orgChart1"/>
    <dgm:cxn modelId="{FAB18848-AA8D-4834-BB46-367F4EE77C00}" type="presParOf" srcId="{10FB60FC-7659-4BBC-87FD-BCC1C0F2AE6F}" destId="{DCA6201B-06E4-4C3E-A2E2-65B5CEDC62A8}" srcOrd="2" destOrd="0" presId="urn:microsoft.com/office/officeart/2005/8/layout/orgChart1"/>
    <dgm:cxn modelId="{5117C8EF-EB97-4911-B31A-C11038267FF5}" type="presParOf" srcId="{CB473FDD-4CF6-4556-8C15-0F72525ED332}" destId="{AA08C8FF-C98E-4D92-A8FA-48584CDB9F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Доходы от использования имущества, находящегося в муниципальной собственности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97,9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39705" y="0"/>
        <a:ext cx="2976718" cy="764205"/>
      </dsp:txXfrm>
    </dsp:sp>
    <dsp:sp modelId="{8742C5EE-2DD0-46E4-AB75-87A4D25F8D62}">
      <dsp:nvSpPr>
        <dsp:cNvPr id="0" name=""/>
        <dsp:cNvSpPr/>
      </dsp:nvSpPr>
      <dsp:spPr>
        <a:xfrm>
          <a:off x="76420" y="7642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864095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348,7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705" y="864095"/>
        <a:ext cx="2976718" cy="764205"/>
      </dsp:txXfrm>
    </dsp:sp>
    <dsp:sp modelId="{DC3D1057-3911-49DC-8B4B-4F8305BF098A}">
      <dsp:nvSpPr>
        <dsp:cNvPr id="0" name=""/>
        <dsp:cNvSpPr/>
      </dsp:nvSpPr>
      <dsp:spPr>
        <a:xfrm>
          <a:off x="76420" y="917047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681253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Земельный </a:t>
          </a:r>
          <a:r>
            <a:rPr lang="ru-RU" sz="1400" kern="1200" dirty="0" smtClean="0">
              <a:latin typeface="+mj-lt"/>
            </a:rPr>
            <a:t> налог 310,2</a:t>
          </a:r>
          <a:endParaRPr lang="ru-RU" sz="1400" kern="1200" dirty="0" smtClean="0">
            <a:latin typeface="+mj-lt"/>
          </a:endParaRPr>
        </a:p>
      </dsp:txBody>
      <dsp:txXfrm>
        <a:off x="839705" y="1681253"/>
        <a:ext cx="2976718" cy="764205"/>
      </dsp:txXfrm>
    </dsp:sp>
    <dsp:sp modelId="{10414709-A3FF-419B-8BA0-6B96893FDF2B}">
      <dsp:nvSpPr>
        <dsp:cNvPr id="0" name=""/>
        <dsp:cNvSpPr/>
      </dsp:nvSpPr>
      <dsp:spPr>
        <a:xfrm>
          <a:off x="76420" y="175767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520282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Налог на имущество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41,2</a:t>
          </a:r>
        </a:p>
      </dsp:txBody>
      <dsp:txXfrm>
        <a:off x="839705" y="2520282"/>
        <a:ext cx="2976718" cy="764205"/>
      </dsp:txXfrm>
    </dsp:sp>
    <dsp:sp modelId="{B43CAF5A-DF0E-47F1-8B84-50B2394B9328}">
      <dsp:nvSpPr>
        <dsp:cNvPr id="0" name=""/>
        <dsp:cNvSpPr/>
      </dsp:nvSpPr>
      <dsp:spPr>
        <a:xfrm>
          <a:off x="72008" y="259229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62506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Финансовая помощь из областного бюджета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2 698,0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39705" y="3362506"/>
        <a:ext cx="2976718" cy="764205"/>
      </dsp:txXfrm>
    </dsp:sp>
    <dsp:sp modelId="{7DE197FE-AADA-44C3-8B2B-CF16D12E116A}">
      <dsp:nvSpPr>
        <dsp:cNvPr id="0" name=""/>
        <dsp:cNvSpPr/>
      </dsp:nvSpPr>
      <dsp:spPr>
        <a:xfrm>
          <a:off x="76420" y="3438926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204346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280,8</a:t>
          </a:r>
        </a:p>
      </dsp:txBody>
      <dsp:txXfrm>
        <a:off x="839705" y="4204346"/>
        <a:ext cx="2976718" cy="764205"/>
      </dsp:txXfrm>
    </dsp:sp>
    <dsp:sp modelId="{59208E79-B8A7-477C-B741-F3EAF6407C81}">
      <dsp:nvSpPr>
        <dsp:cNvPr id="0" name=""/>
        <dsp:cNvSpPr/>
      </dsp:nvSpPr>
      <dsp:spPr>
        <a:xfrm>
          <a:off x="76420" y="427955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50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1024,3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9499" y="0"/>
        <a:ext cx="2872908" cy="650181"/>
      </dsp:txXfrm>
    </dsp:sp>
    <dsp:sp modelId="{8742C5EE-2DD0-46E4-AB75-87A4D25F8D62}">
      <dsp:nvSpPr>
        <dsp:cNvPr id="0" name=""/>
        <dsp:cNvSpPr/>
      </dsp:nvSpPr>
      <dsp:spPr>
        <a:xfrm>
          <a:off x="65018" y="65018"/>
          <a:ext cx="734481" cy="520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15199"/>
          <a:ext cx="3672408" cy="650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1935,5</a:t>
          </a:r>
        </a:p>
      </dsp:txBody>
      <dsp:txXfrm>
        <a:off x="799499" y="715199"/>
        <a:ext cx="2872908" cy="650181"/>
      </dsp:txXfrm>
    </dsp:sp>
    <dsp:sp modelId="{DC3D1057-3911-49DC-8B4B-4F8305BF098A}">
      <dsp:nvSpPr>
        <dsp:cNvPr id="0" name=""/>
        <dsp:cNvSpPr/>
      </dsp:nvSpPr>
      <dsp:spPr>
        <a:xfrm>
          <a:off x="65018" y="780217"/>
          <a:ext cx="734481" cy="520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430399"/>
          <a:ext cx="3672408" cy="650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Здравоохранение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149,5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9499" y="1430399"/>
        <a:ext cx="2872908" cy="650181"/>
      </dsp:txXfrm>
    </dsp:sp>
    <dsp:sp modelId="{10414709-A3FF-419B-8BA0-6B96893FDF2B}">
      <dsp:nvSpPr>
        <dsp:cNvPr id="0" name=""/>
        <dsp:cNvSpPr/>
      </dsp:nvSpPr>
      <dsp:spPr>
        <a:xfrm>
          <a:off x="65018" y="1495417"/>
          <a:ext cx="734481" cy="520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160241"/>
          <a:ext cx="3672408" cy="846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132,7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9499" y="2160241"/>
        <a:ext cx="2872908" cy="846829"/>
      </dsp:txXfrm>
    </dsp:sp>
    <dsp:sp modelId="{B43CAF5A-DF0E-47F1-8B84-50B2394B9328}">
      <dsp:nvSpPr>
        <dsp:cNvPr id="0" name=""/>
        <dsp:cNvSpPr/>
      </dsp:nvSpPr>
      <dsp:spPr>
        <a:xfrm>
          <a:off x="65018" y="2308941"/>
          <a:ext cx="734481" cy="520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057446"/>
          <a:ext cx="3672408" cy="650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Дорожный фонд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139,5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9499" y="3057446"/>
        <a:ext cx="2872908" cy="650181"/>
      </dsp:txXfrm>
    </dsp:sp>
    <dsp:sp modelId="{7DE197FE-AADA-44C3-8B2B-CF16D12E116A}">
      <dsp:nvSpPr>
        <dsp:cNvPr id="0" name=""/>
        <dsp:cNvSpPr/>
      </dsp:nvSpPr>
      <dsp:spPr>
        <a:xfrm>
          <a:off x="65018" y="3122464"/>
          <a:ext cx="734481" cy="520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772646"/>
          <a:ext cx="3672408" cy="558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123,0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9499" y="3772646"/>
        <a:ext cx="2872908" cy="558167"/>
      </dsp:txXfrm>
    </dsp:sp>
    <dsp:sp modelId="{59208E79-B8A7-477C-B741-F3EAF6407C81}">
      <dsp:nvSpPr>
        <dsp:cNvPr id="0" name=""/>
        <dsp:cNvSpPr/>
      </dsp:nvSpPr>
      <dsp:spPr>
        <a:xfrm>
          <a:off x="65018" y="3791657"/>
          <a:ext cx="734481" cy="520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>
            <a:lum bright="-8000" contrast="35000"/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402770"/>
          <a:ext cx="3672408" cy="565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246,1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799499" y="4402770"/>
        <a:ext cx="2872908" cy="565781"/>
      </dsp:txXfrm>
    </dsp:sp>
    <dsp:sp modelId="{3A722FFA-D144-4D82-A948-F625B32E43B9}">
      <dsp:nvSpPr>
        <dsp:cNvPr id="0" name=""/>
        <dsp:cNvSpPr/>
      </dsp:nvSpPr>
      <dsp:spPr>
        <a:xfrm>
          <a:off x="65018" y="4424044"/>
          <a:ext cx="734481" cy="5093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02E41C-5939-479A-9F61-690FB09454EA}">
      <dsp:nvSpPr>
        <dsp:cNvPr id="0" name=""/>
        <dsp:cNvSpPr/>
      </dsp:nvSpPr>
      <dsp:spPr>
        <a:xfrm>
          <a:off x="4572000" y="843735"/>
          <a:ext cx="3788475" cy="32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76"/>
              </a:lnTo>
              <a:lnTo>
                <a:pt x="3788475" y="164376"/>
              </a:lnTo>
              <a:lnTo>
                <a:pt x="3788475" y="32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5175B-615C-426D-AC34-2B7793679D07}">
      <dsp:nvSpPr>
        <dsp:cNvPr id="0" name=""/>
        <dsp:cNvSpPr/>
      </dsp:nvSpPr>
      <dsp:spPr>
        <a:xfrm>
          <a:off x="4572000" y="843735"/>
          <a:ext cx="1894237" cy="32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76"/>
              </a:lnTo>
              <a:lnTo>
                <a:pt x="1894237" y="164376"/>
              </a:lnTo>
              <a:lnTo>
                <a:pt x="1894237" y="32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954BE-744D-4EDD-92CB-8B6472308A31}">
      <dsp:nvSpPr>
        <dsp:cNvPr id="0" name=""/>
        <dsp:cNvSpPr/>
      </dsp:nvSpPr>
      <dsp:spPr>
        <a:xfrm>
          <a:off x="4526280" y="843735"/>
          <a:ext cx="91440" cy="328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79DE3-7D50-42E1-9695-C649168F58BB}">
      <dsp:nvSpPr>
        <dsp:cNvPr id="0" name=""/>
        <dsp:cNvSpPr/>
      </dsp:nvSpPr>
      <dsp:spPr>
        <a:xfrm>
          <a:off x="2677762" y="843735"/>
          <a:ext cx="1894237" cy="328752"/>
        </a:xfrm>
        <a:custGeom>
          <a:avLst/>
          <a:gdLst/>
          <a:ahLst/>
          <a:cxnLst/>
          <a:rect l="0" t="0" r="0" b="0"/>
          <a:pathLst>
            <a:path>
              <a:moveTo>
                <a:pt x="1894237" y="0"/>
              </a:moveTo>
              <a:lnTo>
                <a:pt x="1894237" y="164376"/>
              </a:lnTo>
              <a:lnTo>
                <a:pt x="0" y="164376"/>
              </a:lnTo>
              <a:lnTo>
                <a:pt x="0" y="32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4AE7B-8DF7-4897-BD7B-99AA7DDE614F}">
      <dsp:nvSpPr>
        <dsp:cNvPr id="0" name=""/>
        <dsp:cNvSpPr/>
      </dsp:nvSpPr>
      <dsp:spPr>
        <a:xfrm>
          <a:off x="783524" y="843735"/>
          <a:ext cx="3788475" cy="328752"/>
        </a:xfrm>
        <a:custGeom>
          <a:avLst/>
          <a:gdLst/>
          <a:ahLst/>
          <a:cxnLst/>
          <a:rect l="0" t="0" r="0" b="0"/>
          <a:pathLst>
            <a:path>
              <a:moveTo>
                <a:pt x="3788475" y="0"/>
              </a:moveTo>
              <a:lnTo>
                <a:pt x="3788475" y="164376"/>
              </a:lnTo>
              <a:lnTo>
                <a:pt x="0" y="164376"/>
              </a:lnTo>
              <a:lnTo>
                <a:pt x="0" y="32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671E1-D655-4F85-9273-285B8DDA06A9}">
      <dsp:nvSpPr>
        <dsp:cNvPr id="0" name=""/>
        <dsp:cNvSpPr/>
      </dsp:nvSpPr>
      <dsp:spPr>
        <a:xfrm>
          <a:off x="3789257" y="60993"/>
          <a:ext cx="1565485" cy="782742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Социальная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сфера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solidFill>
                <a:schemeClr val="tx1"/>
              </a:solidFill>
            </a:rPr>
            <a:t> </a:t>
          </a:r>
          <a:r>
            <a:rPr lang="ru-RU" sz="1500" kern="1200" dirty="0" smtClean="0">
              <a:solidFill>
                <a:schemeClr val="tx1"/>
              </a:solidFill>
            </a:rPr>
            <a:t>(86,4%)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789257" y="60993"/>
        <a:ext cx="1565485" cy="782742"/>
      </dsp:txXfrm>
    </dsp:sp>
    <dsp:sp modelId="{DEA10691-9242-42E3-848D-63DEE716F612}">
      <dsp:nvSpPr>
        <dsp:cNvPr id="0" name=""/>
        <dsp:cNvSpPr/>
      </dsp:nvSpPr>
      <dsp:spPr>
        <a:xfrm>
          <a:off x="781" y="1172488"/>
          <a:ext cx="1565485" cy="782742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Образование </a:t>
          </a:r>
          <a:r>
            <a:rPr lang="ru-RU" sz="1500" kern="1200" dirty="0" smtClean="0">
              <a:solidFill>
                <a:schemeClr val="tx1"/>
              </a:solidFill>
            </a:rPr>
            <a:t>(56,1%)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781" y="1172488"/>
        <a:ext cx="1565485" cy="782742"/>
      </dsp:txXfrm>
    </dsp:sp>
    <dsp:sp modelId="{B45953C3-3512-4E23-87FC-C7615F8E571A}">
      <dsp:nvSpPr>
        <dsp:cNvPr id="0" name=""/>
        <dsp:cNvSpPr/>
      </dsp:nvSpPr>
      <dsp:spPr>
        <a:xfrm>
          <a:off x="1895019" y="1172488"/>
          <a:ext cx="1565485" cy="782742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Культура, кинематография </a:t>
          </a:r>
          <a:r>
            <a:rPr lang="ru-RU" sz="1500" kern="1200" dirty="0" smtClean="0">
              <a:solidFill>
                <a:schemeClr val="tx1"/>
              </a:solidFill>
            </a:rPr>
            <a:t>(3,3%)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895019" y="1172488"/>
        <a:ext cx="1565485" cy="782742"/>
      </dsp:txXfrm>
    </dsp:sp>
    <dsp:sp modelId="{B5F3CAC2-9B97-44CE-8EF8-CB0E2D18AD42}">
      <dsp:nvSpPr>
        <dsp:cNvPr id="0" name=""/>
        <dsp:cNvSpPr/>
      </dsp:nvSpPr>
      <dsp:spPr>
        <a:xfrm>
          <a:off x="3789257" y="1172488"/>
          <a:ext cx="1565485" cy="782742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Здравоохранение </a:t>
          </a:r>
          <a:r>
            <a:rPr lang="ru-RU" sz="1500" kern="1200" dirty="0" smtClean="0">
              <a:solidFill>
                <a:schemeClr val="tx1"/>
              </a:solidFill>
            </a:rPr>
            <a:t>(4,0%)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789257" y="1172488"/>
        <a:ext cx="1565485" cy="782742"/>
      </dsp:txXfrm>
    </dsp:sp>
    <dsp:sp modelId="{5951A791-2E40-4BF5-8245-75A1682ED510}">
      <dsp:nvSpPr>
        <dsp:cNvPr id="0" name=""/>
        <dsp:cNvSpPr/>
      </dsp:nvSpPr>
      <dsp:spPr>
        <a:xfrm>
          <a:off x="5683494" y="1172488"/>
          <a:ext cx="1565485" cy="782742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Социальная политика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solidFill>
                <a:schemeClr val="tx1"/>
              </a:solidFill>
            </a:rPr>
            <a:t>(27,3%)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5683494" y="1172488"/>
        <a:ext cx="1565485" cy="782742"/>
      </dsp:txXfrm>
    </dsp:sp>
    <dsp:sp modelId="{16DE2DA3-AAD5-4CFD-8B1A-B58D16C6C458}">
      <dsp:nvSpPr>
        <dsp:cNvPr id="0" name=""/>
        <dsp:cNvSpPr/>
      </dsp:nvSpPr>
      <dsp:spPr>
        <a:xfrm>
          <a:off x="7577732" y="1172488"/>
          <a:ext cx="1565485" cy="782742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Физическая культура и спорт (0,2%)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7577732" y="1172488"/>
        <a:ext cx="1565485" cy="782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0.35891</cdr:x>
      <cdr:y>0.69413</cdr:y>
    </cdr:from>
    <cdr:to>
      <cdr:x>0.59131</cdr:x>
      <cdr:y>0.84096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225056" y="3744432"/>
          <a:ext cx="2088276" cy="792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dirty="0" smtClean="0">
              <a:latin typeface="Arial" pitchFamily="34" charset="0"/>
              <a:cs typeface="Arial" pitchFamily="34" charset="0"/>
            </a:rPr>
            <a:t>в том</a:t>
          </a:r>
          <a:endParaRPr lang="ru-RU" sz="9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0.49514</cdr:x>
      <cdr:y>0.57399</cdr:y>
    </cdr:from>
    <cdr:to>
      <cdr:x>0.50316</cdr:x>
      <cdr:y>0.61404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4449192" y="3096344"/>
          <a:ext cx="72008" cy="216024"/>
        </a:xfrm>
        <a:prstGeom xmlns:a="http://schemas.openxmlformats.org/drawingml/2006/main" prst="line">
          <a:avLst/>
        </a:prstGeom>
        <a:ln xmlns:a="http://schemas.openxmlformats.org/drawingml/2006/main" w="38100" cmpd="sng">
          <a:solidFill>
            <a:schemeClr val="accent3"/>
          </a:solidFill>
          <a:prstDash val="sysDot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eorgi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eorgi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eorgi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eorgi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eorgi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eorgi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eorgi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eorgi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0.79375</cdr:y>
    </cdr:from>
    <cdr:to>
      <cdr:x>1</cdr:x>
      <cdr:y>1</cdr:y>
    </cdr:to>
    <cdr:grpSp>
      <cdr:nvGrpSpPr>
        <cdr:cNvPr id="4" name="Группа 3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0" y="4281824"/>
          <a:ext cx="8985696" cy="1112600"/>
          <a:chOff x="-360968" y="9924446"/>
          <a:chExt cx="11092450" cy="1112350"/>
        </a:xfrm>
      </cdr:grpSpPr>
      <cdr:grpSp>
        <cdr:nvGrpSpPr>
          <cdr:cNvPr id="5" name="Группа 4"/>
          <cdr:cNvGrpSpPr>
            <a:grpSpLocks xmlns:a="http://schemas.openxmlformats.org/drawingml/2006/main"/>
          </cdr:cNvGrpSpPr>
        </cdr:nvGrpSpPr>
        <cdr:grpSpPr bwMode="auto">
          <a:xfrm xmlns:a="http://schemas.openxmlformats.org/drawingml/2006/main">
            <a:off x="-360968" y="10575330"/>
            <a:ext cx="11092450" cy="461466"/>
            <a:chOff x="-333412" y="6217786"/>
            <a:chExt cx="10239412" cy="461567"/>
          </a:xfrm>
        </cdr:grpSpPr>
        <cdr:cxnSp macro="">
          <cdr:nvCxnSpPr>
            <cdr:cNvPr id="9" name="Прямая соединительная линия 8"/>
            <cdr:cNvCxnSpPr/>
          </cdr:nvCxnSpPr>
          <cdr:spPr bwMode="auto">
            <a:xfrm xmlns:a="http://schemas.openxmlformats.org/drawingml/2006/main">
              <a:off x="220" y="6217786"/>
              <a:ext cx="9905780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55000" cap="flat" cmpd="thickThin" algn="ctr">
              <a:solidFill>
                <a:srgbClr val="474B78"/>
              </a:solidFill>
              <a:prstDash val="solid"/>
            </a:ln>
            <a:effectLst xmlns:a="http://schemas.openxmlformats.org/drawingml/2006/main">
              <a:outerShdw blurRad="50800" dist="38100" dir="5400000" rotWithShape="0">
                <a:srgbClr val="000000">
                  <a:alpha val="35000"/>
                </a:srgbClr>
              </a:outerShdw>
            </a:effectLst>
          </cdr:spPr>
          <cdr:style>
            <a:lnRef xmlns:a="http://schemas.openxmlformats.org/drawingml/2006/main" idx="2">
              <a:schemeClr val="accent5"/>
            </a:lnRef>
            <a:fillRef xmlns:a="http://schemas.openxmlformats.org/drawingml/2006/main" idx="0">
              <a:schemeClr val="accent5"/>
            </a:fillRef>
            <a:effectRef xmlns:a="http://schemas.openxmlformats.org/drawingml/2006/main" idx="1">
              <a:schemeClr val="accent5"/>
            </a:effectRef>
            <a:fontRef xmlns:a="http://schemas.openxmlformats.org/drawingml/2006/main" idx="minor">
              <a:schemeClr val="tx1"/>
            </a:fontRef>
          </cdr:style>
        </cdr:cxnSp>
        <cdr:sp macro="" textlink="">
          <cdr:nvSpPr>
            <cdr:cNvPr id="10" name="TextBox 9"/>
            <cdr:cNvSpPr txBox="1"/>
          </cdr:nvSpPr>
          <cdr:spPr>
            <a:xfrm xmlns:a="http://schemas.openxmlformats.org/drawingml/2006/main">
              <a:off x="-333412" y="6217940"/>
              <a:ext cx="9906000" cy="461413"/>
            </a:xfrm>
            <a:prstGeom xmlns:a="http://schemas.openxmlformats.org/drawingml/2006/main" prst="rect">
              <a:avLst/>
            </a:prstGeom>
            <a:noFill xmlns:a="http://schemas.openxmlformats.org/drawingml/2006/main"/>
          </cdr:spPr>
          <cdr:txBody>
            <a:bodyPr xmlns:a="http://schemas.openxmlformats.org/drawingml/2006/main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rgbClr val="7D3C4A">
                    <a:shade val="73000"/>
                  </a:srgbClr>
                </a:contourClr>
              </a:sp3d>
            </a:bodyPr>
            <a:lstStyle xmlns:a="http://schemas.openxmlformats.org/drawingml/2006/main"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Arial" charset="0"/>
                </a:defRPr>
              </a:lvl9pPr>
            </a:lstStyle>
            <a:p xmlns:a="http://schemas.openxmlformats.org/drawingml/2006/main">
              <a:pPr marL="1257300" algn="ctr" eaLnBrk="1" hangingPunct="1">
                <a:defRPr/>
              </a:pPr>
              <a:endParaRPr lang="ru-RU" sz="2400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Times New Roman" pitchFamily="18" charset="0"/>
              </a:endParaRPr>
            </a:p>
          </cdr:txBody>
        </cdr:sp>
      </cdr:grpSp>
      <cdr:pic>
        <cdr:nvPicPr>
          <cdr:cNvPr id="8" name="Picture 13" descr="F:\Документы\АРО\Выборы мэра г.Батайска 2013\Отчет мэра 2012\logo.jpg"/>
          <cdr:cNvPicPr>
            <a:picLocks xmlns:a="http://schemas.openxmlformats.org/drawingml/2006/main" noChangeAspect="1" noChangeArrowheads="1"/>
          </cdr:cNvPicPr>
        </cdr:nvPicPr>
        <cdr:blipFill>
          <a:blip xmlns:a="http://schemas.openxmlformats.org/drawingml/2006/main" xmlns:r="http://schemas.openxmlformats.org/officeDocument/2006/relationships" r:embed="rId1" cstate="print"/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-50478" y="9924446"/>
            <a:ext cx="970194" cy="1112350"/>
          </a:xfrm>
          <a:prstGeom xmlns:a="http://schemas.openxmlformats.org/drawingml/2006/main" prst="rect">
            <a:avLst/>
          </a:prstGeom>
          <a:ln xmlns:a="http://schemas.openxmlformats.org/drawingml/2006/main">
            <a:noFill/>
          </a:ln>
          <a:effectLst xmlns:a="http://schemas.openxmlformats.org/drawingml/2006/main">
            <a:outerShdw blurRad="292100" dist="139700" dir="2700000" algn="tl" rotWithShape="0">
              <a:srgbClr val="333333">
                <a:alpha val="65000"/>
              </a:srgbClr>
            </a:outerShdw>
          </a:effectLst>
        </cdr:spPr>
      </cdr:pic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1" y="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9114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1" y="9409114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96244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1" y="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9114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1" y="9409114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79062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70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96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96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255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255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новый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4481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Новые цифры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1690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новый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9063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новый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15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AEEF6-22F8-4FF7-A288-6A047CFC46A8}" type="datetime1">
              <a:rPr lang="ru-RU" smtClean="0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4F9B4CC2-0B8F-42A4-9104-A515FB24218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C66F3-D9E2-4B45-AEEE-3C8E553F51C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7DC095-BA0A-4827-91F5-B6045562B8F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FB3068-EF26-4865-AC95-D807EE31D5C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2D4DFCA3-328A-44E2-95D1-C2170FE32A1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86EFFE82-6600-4E0F-B68F-F37A32B9B3B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A7A89-CF50-4655-A896-B9F3A941B62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4127A-698A-4A3A-8A3B-E70F4AEC1E9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C5A6A-B44F-4864-9394-A19AC3BDCF7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9AA613-64C4-4827-BBC7-C21ED26331A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3CF14-BE36-4394-9812-331A1506DB5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DFC7441-E0B3-439C-8325-54F8CA5C5B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BD7355-850B-4754-BAD4-CAFF4DD43AF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95A042-1C1C-4EB5-BC3E-11C3658785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DB968D-4D6C-45D9-9298-414BFE4F79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DBC50C-F025-4D88-9684-3B96976DEF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768B5F-9977-4F3C-82F2-812503EC12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CEBCAC-853C-43A3-916F-6ACF39FF2F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833A1F7-9AAC-4179-A222-1F88C2C950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D585D3-CF7E-42CC-A34B-39C88C2BF3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68708C-360A-4A37-BDF8-74EAE3AC490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AEEF6-22F8-4FF7-A288-6A047CFC46A8}" type="datetime1">
              <a:rPr lang="ru-RU" smtClean="0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414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232C2B7-E75A-4985-AD6A-ABABBCE43379}" type="datetime1">
              <a:rPr lang="ru-RU" smtClean="0">
                <a:solidFill>
                  <a:srgbClr val="C0504D"/>
                </a:solidFill>
              </a:rPr>
              <a:pPr/>
              <a:t>17.05.2021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5/17/2021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oleObject" Target="../embeddings/_____Microsoft_Office_Excel_97-20031.xls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428964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3319D1"/>
                </a:solidFill>
                <a:effectLst/>
                <a:latin typeface="Georgia" pitchFamily="18" charset="0"/>
                <a:ea typeface="Times New Roman" pitchFamily="18" charset="0"/>
              </a:rPr>
              <a:t>О бюджете города Батайска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3319D1"/>
                </a:solidFill>
                <a:effectLst/>
                <a:latin typeface="Georgia" pitchFamily="18" charset="0"/>
                <a:ea typeface="Times New Roman" pitchFamily="18" charset="0"/>
              </a:rPr>
              <a:t> за 2020 год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3319D1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pSp>
        <p:nvGrpSpPr>
          <p:cNvPr id="5" name="Группа 61"/>
          <p:cNvGrpSpPr>
            <a:grpSpLocks/>
          </p:cNvGrpSpPr>
          <p:nvPr/>
        </p:nvGrpSpPr>
        <p:grpSpPr bwMode="auto">
          <a:xfrm>
            <a:off x="-307975" y="5643563"/>
            <a:ext cx="9451975" cy="1112837"/>
            <a:chOff x="-333412" y="5643554"/>
            <a:chExt cx="10239412" cy="1112593"/>
          </a:xfrm>
        </p:grpSpPr>
        <p:grpSp>
          <p:nvGrpSpPr>
            <p:cNvPr id="6" name="Группа 20"/>
            <p:cNvGrpSpPr>
              <a:grpSpLocks/>
            </p:cNvGrpSpPr>
            <p:nvPr/>
          </p:nvGrpSpPr>
          <p:grpSpPr bwMode="auto">
            <a:xfrm>
              <a:off x="-333412" y="6214927"/>
              <a:ext cx="10239412" cy="461819"/>
              <a:chOff x="-333412" y="6214660"/>
              <a:chExt cx="10239412" cy="461567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 bwMode="auto">
              <a:xfrm>
                <a:off x="220" y="6214660"/>
                <a:ext cx="9905780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-333412" y="6214814"/>
                <a:ext cx="9906000" cy="461413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marL="1257300" algn="ctr" eaLnBrk="1" hangingPunct="1">
                  <a:defRPr/>
                </a:pPr>
                <a:endParaRPr lang="ru-RU" sz="2400" b="1" dirty="0">
                  <a:ln w="11430"/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7" name="Picture 13" descr="F:\Документы\АРО\Выборы мэра г.Батайска 2013\Отчет мэра 2012\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46" y="5643554"/>
              <a:ext cx="785928" cy="11125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33589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484784"/>
          <a:ext cx="91440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41379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Расходы бюджета города Батайска </a:t>
            </a:r>
            <a:r>
              <a:rPr lang="ru-RU" sz="1800" dirty="0" smtClean="0">
                <a:solidFill>
                  <a:srgbClr val="C00000"/>
                </a:solidFill>
              </a:rPr>
              <a:t>на социальную сферу </a:t>
            </a:r>
            <a:r>
              <a:rPr lang="ru-RU" sz="1800" dirty="0" smtClean="0">
                <a:solidFill>
                  <a:srgbClr val="0070C0"/>
                </a:solidFill>
              </a:rPr>
              <a:t>в </a:t>
            </a:r>
            <a:r>
              <a:rPr lang="ru-RU" sz="1800" dirty="0" smtClean="0">
                <a:solidFill>
                  <a:srgbClr val="0070C0"/>
                </a:solidFill>
              </a:rPr>
              <a:t>2020 </a:t>
            </a:r>
            <a:r>
              <a:rPr lang="ru-RU" sz="1800" dirty="0" smtClean="0">
                <a:solidFill>
                  <a:srgbClr val="0070C0"/>
                </a:solidFill>
              </a:rPr>
              <a:t>году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0" y="6093296"/>
            <a:ext cx="9144000" cy="4046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pic>
        <p:nvPicPr>
          <p:cNvPr id="9" name="Рисунок 8" descr="c74233af673fa883c3bf3ced00139c8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3573016"/>
            <a:ext cx="1508800" cy="9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ae7630026493ae4d645b66f8385b63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24328" y="3573016"/>
            <a:ext cx="1512168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6de2dd0ca433ea383268d0d0845de1d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0152" y="4293096"/>
            <a:ext cx="1512168" cy="960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48b54237b75083e518071093bc6882d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08304" y="4365104"/>
            <a:ext cx="1584176" cy="960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23bc0c9f50377ed87e277aef36e0abc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04248" y="3933056"/>
            <a:ext cx="1296144" cy="777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13" name="Группа 61"/>
          <p:cNvGrpSpPr>
            <a:grpSpLocks/>
          </p:cNvGrpSpPr>
          <p:nvPr/>
        </p:nvGrpSpPr>
        <p:grpSpPr bwMode="auto">
          <a:xfrm>
            <a:off x="-307975" y="5643563"/>
            <a:ext cx="9451975" cy="1112837"/>
            <a:chOff x="-333412" y="5643554"/>
            <a:chExt cx="10239412" cy="1112593"/>
          </a:xfrm>
        </p:grpSpPr>
        <p:grpSp>
          <p:nvGrpSpPr>
            <p:cNvPr id="15" name="Группа 20"/>
            <p:cNvGrpSpPr>
              <a:grpSpLocks/>
            </p:cNvGrpSpPr>
            <p:nvPr/>
          </p:nvGrpSpPr>
          <p:grpSpPr bwMode="auto">
            <a:xfrm>
              <a:off x="-333412" y="6214927"/>
              <a:ext cx="10239412" cy="461819"/>
              <a:chOff x="-333412" y="6214660"/>
              <a:chExt cx="10239412" cy="461567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 bwMode="auto">
              <a:xfrm>
                <a:off x="220" y="6214660"/>
                <a:ext cx="9905780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-333412" y="6214814"/>
                <a:ext cx="9906000" cy="461413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marL="1257300" algn="ctr" eaLnBrk="1" hangingPunct="1">
                  <a:defRPr/>
                </a:pPr>
                <a:endParaRPr lang="ru-RU" sz="2400" b="1" dirty="0">
                  <a:ln w="11430"/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6" name="Picture 13" descr="F:\Документы\АРО\Выборы мэра г.Батайска 2013\Отчет мэра 2012\logo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7546" y="5643554"/>
              <a:ext cx="785928" cy="11125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30971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города Батайска в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2020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году</a:t>
            </a:r>
            <a:r>
              <a:rPr lang="ru-RU" sz="2400" dirty="0" smtClean="0"/>
              <a:t>  </a:t>
            </a:r>
            <a:r>
              <a:rPr lang="ru-RU" sz="2100" dirty="0" smtClean="0"/>
              <a:t> </a:t>
            </a:r>
            <a:br>
              <a:rPr lang="ru-RU" sz="2100" dirty="0" smtClean="0"/>
            </a:br>
            <a:r>
              <a:rPr lang="ru-RU" sz="2100" dirty="0" smtClean="0"/>
              <a:t>     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3750,6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млн. рублей</a:t>
            </a:r>
            <a:b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0" y="1463576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539551" y="5970766"/>
            <a:ext cx="46805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3239,6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млн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86,4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млн. рублей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19904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81000" y="354449"/>
            <a:ext cx="85344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ПАРАМЕТРЫ БЮДЖЕТА ГОРОДА БАТАЙСКА ЗА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9143" y="1981200"/>
          <a:ext cx="8534400" cy="320802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6477000"/>
                <a:gridCol w="2057400"/>
              </a:tblGrid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3 776,8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82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marL="457200" indent="-4572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1 096,6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457200" indent="-4572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2 698,0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3 750,6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391400" y="1529836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Млн.руб</a:t>
            </a:r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3" name="Группа 61"/>
          <p:cNvGrpSpPr>
            <a:grpSpLocks/>
          </p:cNvGrpSpPr>
          <p:nvPr/>
        </p:nvGrpSpPr>
        <p:grpSpPr bwMode="auto">
          <a:xfrm>
            <a:off x="-307975" y="5643563"/>
            <a:ext cx="9451975" cy="1112837"/>
            <a:chOff x="-333412" y="5643554"/>
            <a:chExt cx="10239412" cy="1112593"/>
          </a:xfrm>
        </p:grpSpPr>
        <p:grpSp>
          <p:nvGrpSpPr>
            <p:cNvPr id="4" name="Группа 20"/>
            <p:cNvGrpSpPr>
              <a:grpSpLocks/>
            </p:cNvGrpSpPr>
            <p:nvPr/>
          </p:nvGrpSpPr>
          <p:grpSpPr bwMode="auto">
            <a:xfrm>
              <a:off x="-333412" y="6214927"/>
              <a:ext cx="10239412" cy="461819"/>
              <a:chOff x="-333412" y="6214660"/>
              <a:chExt cx="10239412" cy="461567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 bwMode="auto">
              <a:xfrm>
                <a:off x="220" y="6214660"/>
                <a:ext cx="9905780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-333412" y="6214814"/>
                <a:ext cx="9906000" cy="461413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marL="1257300" algn="ctr" eaLnBrk="1" hangingPunct="1">
                  <a:defRPr/>
                </a:pPr>
                <a:endParaRPr lang="ru-RU" sz="2400" b="1" dirty="0">
                  <a:ln w="11430"/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8" name="Picture 13" descr="F:\Документы\АРО\Выборы мэра г.Батайска 2013\Отчет мэра 2012\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7546" y="5643554"/>
              <a:ext cx="785928" cy="11125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9"/>
          <p:cNvSpPr>
            <a:spLocks noChangeArrowheads="1"/>
          </p:cNvSpPr>
          <p:nvPr/>
        </p:nvSpPr>
        <p:spPr bwMode="ltGray">
          <a:xfrm>
            <a:off x="5791200" y="1905000"/>
            <a:ext cx="2176463" cy="2819400"/>
          </a:xfrm>
          <a:prstGeom prst="can">
            <a:avLst>
              <a:gd name="adj" fmla="val 14477"/>
            </a:avLst>
          </a:prstGeom>
          <a:solidFill>
            <a:srgbClr val="92D050"/>
          </a:solidFill>
          <a:ln w="9525">
            <a:solidFill>
              <a:srgbClr val="F8F8F8">
                <a:alpha val="14902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" name="TextBox 35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 города Батайска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доходы </a:t>
            </a:r>
            <a:r>
              <a:rPr lang="ru-RU" sz="3200" b="1" i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всего</a:t>
            </a:r>
            <a:endParaRPr lang="ru-RU" sz="3200" b="1" i="1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095628" y="5105400"/>
            <a:ext cx="167238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2020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год</a:t>
            </a:r>
          </a:p>
        </p:txBody>
      </p:sp>
      <p:sp>
        <p:nvSpPr>
          <p:cNvPr id="9221" name="AutoShape 19"/>
          <p:cNvSpPr>
            <a:spLocks noChangeArrowheads="1"/>
          </p:cNvSpPr>
          <p:nvPr/>
        </p:nvSpPr>
        <p:spPr bwMode="ltGray">
          <a:xfrm>
            <a:off x="1295400" y="2286000"/>
            <a:ext cx="2176463" cy="2857500"/>
          </a:xfrm>
          <a:prstGeom prst="can">
            <a:avLst>
              <a:gd name="adj" fmla="val 23809"/>
            </a:avLst>
          </a:prstGeom>
          <a:solidFill>
            <a:srgbClr val="FF0000"/>
          </a:solidFill>
          <a:ln w="9525">
            <a:solidFill>
              <a:srgbClr val="F8F8F8">
                <a:alpha val="14902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" name="TextBox 29"/>
          <p:cNvSpPr txBox="1"/>
          <p:nvPr/>
        </p:nvSpPr>
        <p:spPr bwMode="auto">
          <a:xfrm>
            <a:off x="1341438" y="2857500"/>
            <a:ext cx="2109787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3627,7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млн. рублей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5803250" y="2643188"/>
            <a:ext cx="207140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3776,8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млн. рублей</a:t>
            </a:r>
          </a:p>
        </p:txBody>
      </p:sp>
      <p:grpSp>
        <p:nvGrpSpPr>
          <p:cNvPr id="2" name="Группа 22"/>
          <p:cNvGrpSpPr>
            <a:grpSpLocks/>
          </p:cNvGrpSpPr>
          <p:nvPr/>
        </p:nvGrpSpPr>
        <p:grpSpPr bwMode="auto">
          <a:xfrm rot="20914432">
            <a:off x="3574912" y="3415413"/>
            <a:ext cx="2263775" cy="930275"/>
            <a:chOff x="2710646" y="2499417"/>
            <a:chExt cx="2208626" cy="929918"/>
          </a:xfrm>
        </p:grpSpPr>
        <p:sp>
          <p:nvSpPr>
            <p:cNvPr id="29" name="Стрелка вправо 28"/>
            <p:cNvSpPr/>
            <p:nvPr/>
          </p:nvSpPr>
          <p:spPr>
            <a:xfrm rot="20549135">
              <a:off x="2735363" y="2499417"/>
              <a:ext cx="2183909" cy="929918"/>
            </a:xfrm>
            <a:prstGeom prst="rightArrow">
              <a:avLst>
                <a:gd name="adj1" fmla="val 50000"/>
                <a:gd name="adj2" fmla="val 89341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TextBox 21"/>
            <p:cNvSpPr txBox="1">
              <a:spLocks noChangeArrowheads="1"/>
            </p:cNvSpPr>
            <p:nvPr/>
          </p:nvSpPr>
          <p:spPr bwMode="auto">
            <a:xfrm rot="20621961">
              <a:off x="2697088" y="2674146"/>
              <a:ext cx="1841554" cy="70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4,1 %</a:t>
              </a:r>
              <a:endPara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 bwMode="auto">
          <a:xfrm>
            <a:off x="1423988" y="5191125"/>
            <a:ext cx="17716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2019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год</a:t>
            </a:r>
          </a:p>
        </p:txBody>
      </p: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-307975" y="5643563"/>
            <a:ext cx="9451975" cy="1112837"/>
            <a:chOff x="-333412" y="5643554"/>
            <a:chExt cx="10239412" cy="1112593"/>
          </a:xfrm>
        </p:grpSpPr>
        <p:grpSp>
          <p:nvGrpSpPr>
            <p:cNvPr id="4" name="Группа 20"/>
            <p:cNvGrpSpPr>
              <a:grpSpLocks/>
            </p:cNvGrpSpPr>
            <p:nvPr/>
          </p:nvGrpSpPr>
          <p:grpSpPr bwMode="auto">
            <a:xfrm>
              <a:off x="-333412" y="6214927"/>
              <a:ext cx="10239412" cy="461819"/>
              <a:chOff x="-333412" y="6214660"/>
              <a:chExt cx="10239412" cy="461567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 bwMode="auto">
              <a:xfrm>
                <a:off x="220" y="6214660"/>
                <a:ext cx="9905780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-333412" y="6214814"/>
                <a:ext cx="9906000" cy="461413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marL="1257300" algn="ctr" eaLnBrk="1" hangingPunct="1">
                  <a:defRPr/>
                </a:pPr>
                <a:r>
                  <a:rPr lang="ru-RU" sz="2400" b="1" dirty="0">
                    <a:ln w="11430"/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  <a:cs typeface="Times New Roman" pitchFamily="18" charset="0"/>
                  </a:rPr>
                  <a:t>Администрация города Батайска</a:t>
                </a:r>
              </a:p>
            </p:txBody>
          </p:sp>
        </p:grpSp>
        <p:pic>
          <p:nvPicPr>
            <p:cNvPr id="21" name="Picture 13" descr="F:\Документы\АРО\Выборы мэра г.Батайска 2013\Отчет мэра 2012\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46" y="5643554"/>
              <a:ext cx="785928" cy="11125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23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Структура межбюджетных трансфертов, предоставленных бюджету города Батайска в 2020 году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539552" y="1700808"/>
          <a:ext cx="8229600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pSp>
        <p:nvGrpSpPr>
          <p:cNvPr id="3" name="Группа 61"/>
          <p:cNvGrpSpPr>
            <a:grpSpLocks/>
          </p:cNvGrpSpPr>
          <p:nvPr/>
        </p:nvGrpSpPr>
        <p:grpSpPr bwMode="auto">
          <a:xfrm>
            <a:off x="-307975" y="5643563"/>
            <a:ext cx="9451975" cy="1112837"/>
            <a:chOff x="-333412" y="5643554"/>
            <a:chExt cx="10239412" cy="1112593"/>
          </a:xfrm>
        </p:grpSpPr>
        <p:grpSp>
          <p:nvGrpSpPr>
            <p:cNvPr id="6" name="Группа 20"/>
            <p:cNvGrpSpPr>
              <a:grpSpLocks/>
            </p:cNvGrpSpPr>
            <p:nvPr/>
          </p:nvGrpSpPr>
          <p:grpSpPr bwMode="auto">
            <a:xfrm>
              <a:off x="-333412" y="6214927"/>
              <a:ext cx="10239412" cy="461819"/>
              <a:chOff x="-333412" y="6214660"/>
              <a:chExt cx="10239412" cy="461567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 bwMode="auto">
              <a:xfrm>
                <a:off x="220" y="6214660"/>
                <a:ext cx="9905780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-333412" y="6214814"/>
                <a:ext cx="9906000" cy="461413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marL="1257300" algn="ctr" eaLnBrk="1" hangingPunct="1">
                  <a:defRPr/>
                </a:pPr>
                <a:endParaRPr lang="ru-RU" sz="2400" b="1" dirty="0">
                  <a:ln w="11430"/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8" name="Picture 13" descr="F:\Документы\АРО\Выборы мэра г.Батайска 2013\Отчет мэра 2012\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46" y="5643554"/>
              <a:ext cx="785928" cy="11125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9"/>
          <p:cNvSpPr>
            <a:spLocks noChangeArrowheads="1"/>
          </p:cNvSpPr>
          <p:nvPr/>
        </p:nvSpPr>
        <p:spPr bwMode="ltGray">
          <a:xfrm>
            <a:off x="5791200" y="1905000"/>
            <a:ext cx="2176463" cy="3180184"/>
          </a:xfrm>
          <a:prstGeom prst="can">
            <a:avLst>
              <a:gd name="adj" fmla="val 14477"/>
            </a:avLst>
          </a:prstGeom>
          <a:solidFill>
            <a:srgbClr val="3898B2"/>
          </a:solidFill>
          <a:ln w="9525">
            <a:solidFill>
              <a:srgbClr val="F8F8F8">
                <a:alpha val="14902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" name="TextBox 35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 города Батайска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налоговые и неналоговые доходы</a:t>
            </a:r>
            <a:endParaRPr lang="ru-RU" sz="3200" b="1" i="1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095628" y="5105400"/>
            <a:ext cx="167238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2020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год</a:t>
            </a:r>
          </a:p>
        </p:txBody>
      </p:sp>
      <p:sp>
        <p:nvSpPr>
          <p:cNvPr id="9221" name="AutoShape 19"/>
          <p:cNvSpPr>
            <a:spLocks noChangeArrowheads="1"/>
          </p:cNvSpPr>
          <p:nvPr/>
        </p:nvSpPr>
        <p:spPr bwMode="ltGray">
          <a:xfrm>
            <a:off x="1295400" y="2286000"/>
            <a:ext cx="2176463" cy="2857500"/>
          </a:xfrm>
          <a:prstGeom prst="can">
            <a:avLst>
              <a:gd name="adj" fmla="val 23809"/>
            </a:avLst>
          </a:prstGeom>
          <a:solidFill>
            <a:srgbClr val="00B050"/>
          </a:solidFill>
          <a:ln w="9525">
            <a:solidFill>
              <a:srgbClr val="F8F8F8">
                <a:alpha val="14902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" name="TextBox 29"/>
          <p:cNvSpPr txBox="1"/>
          <p:nvPr/>
        </p:nvSpPr>
        <p:spPr bwMode="auto">
          <a:xfrm>
            <a:off x="1341438" y="2857500"/>
            <a:ext cx="2109787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930,6</a:t>
            </a: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млн. рублей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5803250" y="2643188"/>
            <a:ext cx="207140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1096,6</a:t>
            </a:r>
            <a:endParaRPr lang="ru-RU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млн. рублей</a:t>
            </a:r>
          </a:p>
        </p:txBody>
      </p:sp>
      <p:grpSp>
        <p:nvGrpSpPr>
          <p:cNvPr id="2" name="Группа 22"/>
          <p:cNvGrpSpPr>
            <a:grpSpLocks/>
          </p:cNvGrpSpPr>
          <p:nvPr/>
        </p:nvGrpSpPr>
        <p:grpSpPr bwMode="auto">
          <a:xfrm rot="20914432">
            <a:off x="3488621" y="3370576"/>
            <a:ext cx="2411632" cy="935339"/>
            <a:chOff x="2697088" y="2448506"/>
            <a:chExt cx="2352881" cy="934980"/>
          </a:xfrm>
        </p:grpSpPr>
        <p:sp>
          <p:nvSpPr>
            <p:cNvPr id="29" name="Стрелка вправо 28"/>
            <p:cNvSpPr/>
            <p:nvPr/>
          </p:nvSpPr>
          <p:spPr>
            <a:xfrm rot="20549135">
              <a:off x="2866060" y="2448506"/>
              <a:ext cx="2183909" cy="929918"/>
            </a:xfrm>
            <a:prstGeom prst="rightArrow">
              <a:avLst>
                <a:gd name="adj1" fmla="val 50000"/>
                <a:gd name="adj2" fmla="val 89341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TextBox 21"/>
            <p:cNvSpPr txBox="1">
              <a:spLocks noChangeArrowheads="1"/>
            </p:cNvSpPr>
            <p:nvPr/>
          </p:nvSpPr>
          <p:spPr bwMode="auto">
            <a:xfrm rot="20621961">
              <a:off x="2697088" y="2674146"/>
              <a:ext cx="1841554" cy="70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17,8 </a:t>
              </a:r>
              <a:r>
                <a:rPr lang="ru-RU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%</a:t>
              </a:r>
              <a:endPara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 bwMode="auto">
          <a:xfrm>
            <a:off x="1423988" y="5191125"/>
            <a:ext cx="17716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2019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год</a:t>
            </a:r>
          </a:p>
        </p:txBody>
      </p: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-307975" y="5643563"/>
            <a:ext cx="9451975" cy="1112837"/>
            <a:chOff x="-333412" y="5643554"/>
            <a:chExt cx="10239412" cy="1112593"/>
          </a:xfrm>
        </p:grpSpPr>
        <p:grpSp>
          <p:nvGrpSpPr>
            <p:cNvPr id="4" name="Группа 20"/>
            <p:cNvGrpSpPr>
              <a:grpSpLocks/>
            </p:cNvGrpSpPr>
            <p:nvPr/>
          </p:nvGrpSpPr>
          <p:grpSpPr bwMode="auto">
            <a:xfrm>
              <a:off x="-333412" y="6214927"/>
              <a:ext cx="10239412" cy="461819"/>
              <a:chOff x="-333412" y="6214660"/>
              <a:chExt cx="10239412" cy="461567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 bwMode="auto">
              <a:xfrm>
                <a:off x="220" y="6214660"/>
                <a:ext cx="9905780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-333412" y="6214814"/>
                <a:ext cx="9906000" cy="461413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marL="1257300" algn="ctr" eaLnBrk="1" hangingPunct="1">
                  <a:defRPr/>
                </a:pPr>
                <a:r>
                  <a:rPr lang="ru-RU" sz="2400" b="1" dirty="0">
                    <a:ln w="11430"/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  <a:cs typeface="Times New Roman" pitchFamily="18" charset="0"/>
                  </a:rPr>
                  <a:t>Администрация города Батайска</a:t>
                </a:r>
              </a:p>
            </p:txBody>
          </p:sp>
        </p:grpSp>
        <p:pic>
          <p:nvPicPr>
            <p:cNvPr id="21" name="Picture 13" descr="F:\Документы\АРО\Выборы мэра г.Батайска 2013\Отчет мэра 2012\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46" y="5643554"/>
              <a:ext cx="785928" cy="11125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36563" y="1808163"/>
          <a:ext cx="8220075" cy="440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028" name="Прямоугольник 4"/>
          <p:cNvSpPr>
            <a:spLocks noChangeArrowheads="1"/>
          </p:cNvSpPr>
          <p:nvPr/>
        </p:nvSpPr>
        <p:spPr bwMode="auto">
          <a:xfrm>
            <a:off x="762000" y="5334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dirty="0">
                <a:latin typeface="Arial Black" panose="020B0A04020102020204" pitchFamily="34" charset="0"/>
              </a:rPr>
              <a:t>Структура доходов бюджета города Батайска за </a:t>
            </a:r>
            <a:r>
              <a:rPr lang="ru-RU" altLang="ru-RU" sz="3600" dirty="0" smtClean="0">
                <a:latin typeface="Arial Black" panose="020B0A04020102020204" pitchFamily="34" charset="0"/>
              </a:rPr>
              <a:t>2020 </a:t>
            </a:r>
            <a:r>
              <a:rPr lang="ru-RU" altLang="ru-RU" sz="3600" dirty="0">
                <a:latin typeface="Arial Black" panose="020B0A04020102020204" pitchFamily="34" charset="0"/>
              </a:rPr>
              <a:t>год</a:t>
            </a:r>
            <a:endParaRPr lang="ru-RU" alt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38400" y="2840038"/>
            <a:ext cx="12192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 sz="1342" b="1" i="0" u="none" strike="noStrike" kern="1200" baseline="0">
                <a:solidFill>
                  <a:srgbClr val="000000"/>
                </a:solidFill>
                <a:latin typeface="Arial Black" pitchFamily="34" charset="0"/>
                <a:ea typeface="Arial"/>
                <a:cs typeface="Arial"/>
              </a:defRPr>
            </a:pPr>
            <a:r>
              <a:rPr lang="ru-RU" sz="32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0000"/>
                </a:solidFill>
                <a:latin typeface="Arial Black" pitchFamily="34" charset="0"/>
                <a:ea typeface="Arial"/>
                <a:cs typeface="Arial"/>
              </a:rPr>
              <a:t>71,0</a:t>
            </a:r>
            <a:r>
              <a:rPr lang="en-US" sz="32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0000"/>
                </a:solidFill>
                <a:latin typeface="Arial Black" pitchFamily="34" charset="0"/>
                <a:ea typeface="Arial"/>
                <a:cs typeface="Arial"/>
              </a:rPr>
              <a:t>%</a:t>
            </a:r>
            <a:endParaRPr lang="en-US" sz="32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0000"/>
              </a:solidFill>
              <a:latin typeface="Arial Black" pitchFamily="34" charset="0"/>
              <a:ea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24328" y="3140968"/>
            <a:ext cx="114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 sz="1342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28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0000"/>
                </a:solidFill>
                <a:latin typeface="Arial Black" pitchFamily="34" charset="0"/>
                <a:ea typeface="Arial"/>
                <a:cs typeface="Arial"/>
              </a:rPr>
              <a:t>4,0</a:t>
            </a:r>
            <a:r>
              <a:rPr lang="en-US" sz="28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0000"/>
                </a:solidFill>
                <a:latin typeface="Arial Black" pitchFamily="34" charset="0"/>
                <a:ea typeface="Arial"/>
                <a:cs typeface="Arial"/>
              </a:rPr>
              <a:t>%</a:t>
            </a:r>
            <a:endParaRPr lang="en-US" sz="2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0000"/>
              </a:solidFill>
              <a:latin typeface="Arial Black" pitchFamily="34" charset="0"/>
              <a:ea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06590" y="2373773"/>
            <a:ext cx="1380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 sz="1342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 Black" pitchFamily="34" charset="0"/>
                <a:ea typeface="Arial"/>
                <a:cs typeface="Arial"/>
              </a:rPr>
              <a:t>25,0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 Black" pitchFamily="34" charset="0"/>
                <a:ea typeface="Arial"/>
                <a:cs typeface="Arial"/>
              </a:rPr>
              <a:t>%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 Black" pitchFamily="34" charset="0"/>
              <a:ea typeface="Arial"/>
              <a:cs typeface="Arial"/>
            </a:endParaRPr>
          </a:p>
        </p:txBody>
      </p:sp>
      <p:grpSp>
        <p:nvGrpSpPr>
          <p:cNvPr id="3" name="Группа 61"/>
          <p:cNvGrpSpPr>
            <a:grpSpLocks/>
          </p:cNvGrpSpPr>
          <p:nvPr/>
        </p:nvGrpSpPr>
        <p:grpSpPr bwMode="auto">
          <a:xfrm>
            <a:off x="-307975" y="5643563"/>
            <a:ext cx="9451975" cy="1112837"/>
            <a:chOff x="-333412" y="5643554"/>
            <a:chExt cx="10239412" cy="1112593"/>
          </a:xfrm>
        </p:grpSpPr>
        <p:grpSp>
          <p:nvGrpSpPr>
            <p:cNvPr id="4" name="Группа 20"/>
            <p:cNvGrpSpPr>
              <a:grpSpLocks/>
            </p:cNvGrpSpPr>
            <p:nvPr/>
          </p:nvGrpSpPr>
          <p:grpSpPr bwMode="auto">
            <a:xfrm>
              <a:off x="-333412" y="6214927"/>
              <a:ext cx="10239412" cy="461819"/>
              <a:chOff x="-333412" y="6214660"/>
              <a:chExt cx="10239412" cy="461567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 bwMode="auto">
              <a:xfrm>
                <a:off x="220" y="6214660"/>
                <a:ext cx="9905780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-333412" y="6214814"/>
                <a:ext cx="9906000" cy="461413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marL="1257300" algn="ctr" eaLnBrk="1" hangingPunct="1">
                  <a:defRPr/>
                </a:pPr>
                <a:r>
                  <a:rPr lang="ru-RU" sz="2400" b="1" dirty="0">
                    <a:ln w="11430"/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  <a:cs typeface="Times New Roman" pitchFamily="18" charset="0"/>
                  </a:rPr>
                  <a:t>Администрация города Батайска</a:t>
                </a:r>
              </a:p>
            </p:txBody>
          </p:sp>
        </p:grpSp>
        <p:pic>
          <p:nvPicPr>
            <p:cNvPr id="13" name="Picture 13" descr="F:\Документы\АРО\Выборы мэра г.Батайска 2013\Отчет мэра 2012\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546" y="5643554"/>
              <a:ext cx="785928" cy="11125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3568" y="1988840"/>
          <a:ext cx="8220075" cy="440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028" name="Прямоугольник 4"/>
          <p:cNvSpPr>
            <a:spLocks noChangeArrowheads="1"/>
          </p:cNvSpPr>
          <p:nvPr/>
        </p:nvSpPr>
        <p:spPr bwMode="auto">
          <a:xfrm>
            <a:off x="762000" y="533400"/>
            <a:ext cx="8610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i="1" dirty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</a:t>
            </a:r>
            <a:r>
              <a:rPr lang="ru-RU" altLang="ru-RU" sz="36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налоговых доходов </a:t>
            </a:r>
            <a:r>
              <a:rPr lang="ru-RU" altLang="ru-RU" sz="3600" i="1" dirty="0">
                <a:solidFill>
                  <a:srgbClr val="7030A0"/>
                </a:solidFill>
                <a:latin typeface="Arial Black" panose="020B0A04020102020204" pitchFamily="34" charset="0"/>
              </a:rPr>
              <a:t>бюджета города Батайска </a:t>
            </a:r>
            <a:r>
              <a:rPr lang="ru-RU" altLang="ru-RU" sz="36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за 2020 год</a:t>
            </a:r>
            <a:endParaRPr lang="ru-RU" altLang="ru-RU" sz="3600" i="1" dirty="0">
              <a:solidFill>
                <a:srgbClr val="7030A0"/>
              </a:solidFill>
            </a:endParaRPr>
          </a:p>
        </p:txBody>
      </p:sp>
      <p:grpSp>
        <p:nvGrpSpPr>
          <p:cNvPr id="3" name="Группа 61"/>
          <p:cNvGrpSpPr>
            <a:grpSpLocks/>
          </p:cNvGrpSpPr>
          <p:nvPr/>
        </p:nvGrpSpPr>
        <p:grpSpPr bwMode="auto">
          <a:xfrm>
            <a:off x="-307975" y="5643563"/>
            <a:ext cx="9451975" cy="1112837"/>
            <a:chOff x="-333412" y="5643554"/>
            <a:chExt cx="10239412" cy="1112593"/>
          </a:xfrm>
        </p:grpSpPr>
        <p:grpSp>
          <p:nvGrpSpPr>
            <p:cNvPr id="4" name="Группа 20"/>
            <p:cNvGrpSpPr>
              <a:grpSpLocks/>
            </p:cNvGrpSpPr>
            <p:nvPr/>
          </p:nvGrpSpPr>
          <p:grpSpPr bwMode="auto">
            <a:xfrm>
              <a:off x="-333412" y="6214927"/>
              <a:ext cx="10239412" cy="461819"/>
              <a:chOff x="-333412" y="6214660"/>
              <a:chExt cx="10239412" cy="461567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 bwMode="auto">
              <a:xfrm>
                <a:off x="220" y="6214660"/>
                <a:ext cx="9905780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-333412" y="6214814"/>
                <a:ext cx="9906000" cy="461413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marL="1257300" algn="ctr" eaLnBrk="1" hangingPunct="1">
                  <a:defRPr/>
                </a:pPr>
                <a:endParaRPr lang="ru-RU" sz="2400" b="1" dirty="0">
                  <a:ln w="11430"/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3" name="Picture 13" descr="F:\Документы\АРО\Выборы мэра г.Батайска 2013\Отчет мэра 2012\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546" y="5643554"/>
              <a:ext cx="785928" cy="11125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Содержимое 3"/>
          <p:cNvGraphicFramePr>
            <a:graphicFrameLocks noGrp="1"/>
          </p:cNvGraphicFramePr>
          <p:nvPr/>
        </p:nvGraphicFramePr>
        <p:xfrm>
          <a:off x="1266825" y="908720"/>
          <a:ext cx="7877175" cy="4511675"/>
        </p:xfrm>
        <a:graphic>
          <a:graphicData uri="http://schemas.openxmlformats.org/presentationml/2006/ole">
            <p:oleObj spid="_x0000_s2101" name="Worksheet" r:id="rId4" imgW="7877077" imgH="4514940" progId="Excel.Sheet.8">
              <p:embed/>
            </p:oleObj>
          </a:graphicData>
        </a:graphic>
      </p:graphicFrame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7105650" y="1628800"/>
            <a:ext cx="16002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млн рублей</a:t>
            </a:r>
          </a:p>
        </p:txBody>
      </p:sp>
      <p:sp>
        <p:nvSpPr>
          <p:cNvPr id="45062" name="TextBox 16"/>
          <p:cNvSpPr txBox="1">
            <a:spLocks noChangeArrowheads="1"/>
          </p:cNvSpPr>
          <p:nvPr/>
        </p:nvSpPr>
        <p:spPr bwMode="auto">
          <a:xfrm>
            <a:off x="5492750" y="3927475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5064" name="TextBox 18"/>
          <p:cNvSpPr txBox="1">
            <a:spLocks noChangeArrowheads="1"/>
          </p:cNvSpPr>
          <p:nvPr/>
        </p:nvSpPr>
        <p:spPr bwMode="auto">
          <a:xfrm>
            <a:off x="4454525" y="4365625"/>
            <a:ext cx="1027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5065" name="TextBox 20"/>
          <p:cNvSpPr txBox="1">
            <a:spLocks noChangeArrowheads="1"/>
          </p:cNvSpPr>
          <p:nvPr/>
        </p:nvSpPr>
        <p:spPr bwMode="auto">
          <a:xfrm>
            <a:off x="2670175" y="4968875"/>
            <a:ext cx="1031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83568" y="764704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СТРУКТУРА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 </a:t>
            </a:r>
            <a:r>
              <a:rPr lang="ru-RU" sz="216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НЕНАЛОГОВЫХ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БЮДЖЕТА ГОРОДА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2020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45070" name="TextBox 17"/>
          <p:cNvSpPr txBox="1">
            <a:spLocks noChangeArrowheads="1"/>
          </p:cNvSpPr>
          <p:nvPr/>
        </p:nvSpPr>
        <p:spPr bwMode="auto">
          <a:xfrm>
            <a:off x="3416300" y="4783138"/>
            <a:ext cx="1155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5071" name="TextBox 37"/>
          <p:cNvSpPr txBox="1">
            <a:spLocks noChangeArrowheads="1"/>
          </p:cNvSpPr>
          <p:nvPr/>
        </p:nvSpPr>
        <p:spPr bwMode="auto">
          <a:xfrm>
            <a:off x="5305425" y="5441950"/>
            <a:ext cx="3706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Прочие доходы от исп. </a:t>
            </a:r>
            <a:r>
              <a:rPr lang="ru-RU" sz="1400" b="1" dirty="0" err="1" smtClean="0">
                <a:solidFill>
                  <a:srgbClr val="000000"/>
                </a:solidFill>
              </a:rPr>
              <a:t>мун.им-ва</a:t>
            </a:r>
            <a:r>
              <a:rPr lang="ru-RU" sz="1400" b="1" dirty="0" smtClean="0">
                <a:solidFill>
                  <a:srgbClr val="000000"/>
                </a:solidFill>
              </a:rPr>
              <a:t> – 7,2</a:t>
            </a:r>
            <a:endParaRPr lang="ru-RU" sz="1400" b="1" dirty="0">
              <a:solidFill>
                <a:srgbClr val="000000"/>
              </a:solidFill>
            </a:endParaRPr>
          </a:p>
        </p:txBody>
      </p:sp>
      <p:grpSp>
        <p:nvGrpSpPr>
          <p:cNvPr id="45072" name="Группа 47"/>
          <p:cNvGrpSpPr>
            <a:grpSpLocks/>
          </p:cNvGrpSpPr>
          <p:nvPr/>
        </p:nvGrpSpPr>
        <p:grpSpPr bwMode="auto">
          <a:xfrm>
            <a:off x="179512" y="5517232"/>
            <a:ext cx="8712968" cy="1340768"/>
            <a:chOff x="394726" y="5013176"/>
            <a:chExt cx="8167129" cy="1404748"/>
          </a:xfrm>
        </p:grpSpPr>
        <p:grpSp>
          <p:nvGrpSpPr>
            <p:cNvPr id="45073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3256166" cy="324629"/>
              <a:chOff x="395536" y="5013176"/>
              <a:chExt cx="3256166" cy="324629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45092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2968134" cy="324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00"/>
                    </a:solidFill>
                  </a:rPr>
                  <a:t>Арендная плата за землю – 81,2</a:t>
                </a:r>
                <a:endParaRPr lang="ru-RU" sz="1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74" name="Группа 43"/>
            <p:cNvGrpSpPr>
              <a:grpSpLocks/>
            </p:cNvGrpSpPr>
            <p:nvPr/>
          </p:nvGrpSpPr>
          <p:grpSpPr bwMode="auto">
            <a:xfrm>
              <a:off x="395536" y="5373215"/>
              <a:ext cx="4446580" cy="324629"/>
              <a:chOff x="395536" y="5373215"/>
              <a:chExt cx="4446580" cy="324629"/>
            </a:xfrm>
          </p:grpSpPr>
          <p:pic>
            <p:nvPicPr>
              <p:cNvPr id="4" name="Picture 2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45090" name="TextBox 32"/>
              <p:cNvSpPr txBox="1">
                <a:spLocks noChangeArrowheads="1"/>
              </p:cNvSpPr>
              <p:nvPr/>
            </p:nvSpPr>
            <p:spPr bwMode="auto">
              <a:xfrm>
                <a:off x="683568" y="5373215"/>
                <a:ext cx="4158548" cy="324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00"/>
                    </a:solidFill>
                  </a:rPr>
                  <a:t>Доходы от продажи </a:t>
                </a:r>
                <a:r>
                  <a:rPr lang="ru-RU" sz="1400" b="1" dirty="0" err="1" smtClean="0">
                    <a:solidFill>
                      <a:srgbClr val="000000"/>
                    </a:solidFill>
                  </a:rPr>
                  <a:t>мун.им-ва</a:t>
                </a:r>
                <a:r>
                  <a:rPr lang="ru-RU" sz="1400" b="1" dirty="0" smtClean="0">
                    <a:solidFill>
                      <a:srgbClr val="000000"/>
                    </a:solidFill>
                  </a:rPr>
                  <a:t> и земли – 41,1</a:t>
                </a:r>
                <a:endParaRPr lang="ru-RU" sz="1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75" name="Группа 46"/>
            <p:cNvGrpSpPr>
              <a:grpSpLocks/>
            </p:cNvGrpSpPr>
            <p:nvPr/>
          </p:nvGrpSpPr>
          <p:grpSpPr bwMode="auto">
            <a:xfrm>
              <a:off x="394726" y="5810594"/>
              <a:ext cx="1677804" cy="607330"/>
              <a:chOff x="394726" y="5810594"/>
              <a:chExt cx="1677804" cy="607330"/>
            </a:xfrm>
          </p:grpSpPr>
          <p:pic>
            <p:nvPicPr>
              <p:cNvPr id="19482" name="Picture 2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94726" y="581059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45088" name="TextBox 34"/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1388962" cy="324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00"/>
                    </a:solidFill>
                  </a:rPr>
                  <a:t>Штрафы – 5,5</a:t>
                </a:r>
                <a:endParaRPr lang="ru-RU" sz="1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76" name="Группа 41"/>
            <p:cNvGrpSpPr>
              <a:grpSpLocks/>
            </p:cNvGrpSpPr>
            <p:nvPr/>
          </p:nvGrpSpPr>
          <p:grpSpPr bwMode="auto">
            <a:xfrm>
              <a:off x="5087864" y="5613583"/>
              <a:ext cx="548933" cy="682975"/>
              <a:chOff x="5231880" y="5253543"/>
              <a:chExt cx="548933" cy="682975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231880" y="5253543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grpSp>
            <p:nvGrpSpPr>
              <p:cNvPr id="45084" name="Группа 40"/>
              <p:cNvGrpSpPr>
                <a:grpSpLocks/>
              </p:cNvGrpSpPr>
              <p:nvPr/>
            </p:nvGrpSpPr>
            <p:grpSpPr bwMode="auto">
              <a:xfrm>
                <a:off x="5256015" y="5457242"/>
                <a:ext cx="524798" cy="479276"/>
                <a:chOff x="5256015" y="5457242"/>
                <a:chExt cx="524798" cy="479276"/>
              </a:xfrm>
            </p:grpSpPr>
            <p:pic>
              <p:nvPicPr>
                <p:cNvPr id="19486" name="Picture 30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5256015" y="5792502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45086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600194" y="5457242"/>
                  <a:ext cx="180619" cy="3246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1400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5077" name="Группа 38"/>
            <p:cNvGrpSpPr>
              <a:grpSpLocks/>
            </p:cNvGrpSpPr>
            <p:nvPr/>
          </p:nvGrpSpPr>
          <p:grpSpPr bwMode="auto">
            <a:xfrm>
              <a:off x="5076056" y="5105023"/>
              <a:ext cx="3485799" cy="991782"/>
              <a:chOff x="5220072" y="5825103"/>
              <a:chExt cx="3485799" cy="991782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220072" y="5825103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45082" name="TextBox 37"/>
              <p:cNvSpPr txBox="1">
                <a:spLocks noChangeArrowheads="1"/>
              </p:cNvSpPr>
              <p:nvPr/>
            </p:nvSpPr>
            <p:spPr bwMode="auto">
              <a:xfrm>
                <a:off x="5537636" y="6265016"/>
                <a:ext cx="3168235" cy="55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00"/>
                    </a:solidFill>
                  </a:rPr>
                  <a:t>Плата за негативное воздействие на </a:t>
                </a:r>
                <a:r>
                  <a:rPr lang="ru-RU" sz="1400" b="1" dirty="0" err="1" smtClean="0">
                    <a:solidFill>
                      <a:srgbClr val="000000"/>
                    </a:solidFill>
                  </a:rPr>
                  <a:t>окр.среду</a:t>
                </a:r>
                <a:r>
                  <a:rPr lang="ru-RU" sz="1400" b="1" dirty="0" smtClean="0">
                    <a:solidFill>
                      <a:srgbClr val="000000"/>
                    </a:solidFill>
                  </a:rPr>
                  <a:t> – </a:t>
                </a:r>
                <a:r>
                  <a:rPr lang="ru-RU" sz="1400" b="1" dirty="0" smtClean="0">
                    <a:solidFill>
                      <a:srgbClr val="000000"/>
                    </a:solidFill>
                  </a:rPr>
                  <a:t>0,3</a:t>
                </a:r>
                <a:endParaRPr lang="ru-RU" sz="1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78" name="Группа 45"/>
            <p:cNvGrpSpPr>
              <a:grpSpLocks/>
            </p:cNvGrpSpPr>
            <p:nvPr/>
          </p:nvGrpSpPr>
          <p:grpSpPr bwMode="auto">
            <a:xfrm>
              <a:off x="395536" y="5733256"/>
              <a:ext cx="4142519" cy="563523"/>
              <a:chOff x="395536" y="5733256"/>
              <a:chExt cx="4142519" cy="563523"/>
            </a:xfrm>
          </p:grpSpPr>
          <p:sp>
            <p:nvSpPr>
              <p:cNvPr id="45079" name="TextBox 33"/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3854487" cy="324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00"/>
                    </a:solidFill>
                  </a:rPr>
                  <a:t>Доходы от сдачи в аренду </a:t>
                </a:r>
                <a:r>
                  <a:rPr lang="ru-RU" sz="1400" b="1" dirty="0" err="1" smtClean="0">
                    <a:solidFill>
                      <a:srgbClr val="000000"/>
                    </a:solidFill>
                  </a:rPr>
                  <a:t>мун.им-ва</a:t>
                </a:r>
                <a:r>
                  <a:rPr lang="ru-RU" sz="1400" b="1" dirty="0" smtClean="0">
                    <a:solidFill>
                      <a:srgbClr val="000000"/>
                    </a:solidFill>
                  </a:rPr>
                  <a:t> – 8,3</a:t>
                </a:r>
                <a:endParaRPr lang="ru-RU" sz="1400" b="1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9487" name="Picture 3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95536" y="6152763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67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города Батайска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 2020 год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78353708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359919592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3 776,8</a:t>
            </a:r>
            <a:endParaRPr lang="ru-RU" sz="17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3 750,6</a:t>
            </a:r>
            <a:endParaRPr lang="ru-RU" sz="17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млн</a:t>
            </a:r>
            <a:r>
              <a:rPr lang="ru-RU" sz="1050" b="1" dirty="0">
                <a:solidFill>
                  <a:prstClr val="black"/>
                </a:solidFill>
              </a:rPr>
              <a:t>. рублей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18524</TotalTime>
  <Words>350</Words>
  <Application>Microsoft Office PowerPoint</Application>
  <PresentationFormat>Экран (4:3)</PresentationFormat>
  <Paragraphs>128</Paragraphs>
  <Slides>11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10195094</vt:lpstr>
      <vt:lpstr>3_Городская</vt:lpstr>
      <vt:lpstr>Открытая</vt:lpstr>
      <vt:lpstr>Worksheet</vt:lpstr>
      <vt:lpstr>Слайд 1</vt:lpstr>
      <vt:lpstr>Слайд 2</vt:lpstr>
      <vt:lpstr>Слайд 3</vt:lpstr>
      <vt:lpstr>Структура межбюджетных трансфертов, предоставленных бюджету города Батайска в 2020 году</vt:lpstr>
      <vt:lpstr>Слайд 5</vt:lpstr>
      <vt:lpstr>Слайд 6</vt:lpstr>
      <vt:lpstr>Слайд 7</vt:lpstr>
      <vt:lpstr>Слайд 8</vt:lpstr>
      <vt:lpstr>Основные параметры бюджета города Батайска  за 2020 год</vt:lpstr>
      <vt:lpstr>Расходы бюджета города Батайска на социальную сферу в 2020 году</vt:lpstr>
      <vt:lpstr>Расходы бюджета города Батайска в 2020 году          3750,6 млн. рублей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Жарова</cp:lastModifiedBy>
  <cp:revision>2052</cp:revision>
  <dcterms:created xsi:type="dcterms:W3CDTF">2011-10-21T12:19:44Z</dcterms:created>
  <dcterms:modified xsi:type="dcterms:W3CDTF">2021-05-17T07:20:59Z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